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89" r:id="rId6"/>
    <p:sldId id="290" r:id="rId7"/>
    <p:sldId id="258" r:id="rId8"/>
    <p:sldId id="259" r:id="rId9"/>
    <p:sldId id="268" r:id="rId10"/>
    <p:sldId id="269" r:id="rId11"/>
    <p:sldId id="270" r:id="rId12"/>
    <p:sldId id="285" r:id="rId13"/>
    <p:sldId id="271" r:id="rId14"/>
    <p:sldId id="272" r:id="rId15"/>
    <p:sldId id="286" r:id="rId16"/>
    <p:sldId id="280" r:id="rId17"/>
    <p:sldId id="281" r:id="rId18"/>
    <p:sldId id="274" r:id="rId19"/>
    <p:sldId id="273" r:id="rId20"/>
    <p:sldId id="275" r:id="rId21"/>
    <p:sldId id="276" r:id="rId22"/>
    <p:sldId id="277" r:id="rId23"/>
    <p:sldId id="282" r:id="rId24"/>
    <p:sldId id="287" r:id="rId25"/>
    <p:sldId id="278" r:id="rId26"/>
    <p:sldId id="279" r:id="rId27"/>
    <p:sldId id="284" r:id="rId28"/>
    <p:sldId id="283"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A7"/>
    <a:srgbClr val="016EB7"/>
    <a:srgbClr val="F04E23"/>
    <a:srgbClr val="E74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1447" autoAdjust="0"/>
  </p:normalViewPr>
  <p:slideViewPr>
    <p:cSldViewPr snapToGrid="0">
      <p:cViewPr varScale="1">
        <p:scale>
          <a:sx n="61" d="100"/>
          <a:sy n="61" d="100"/>
        </p:scale>
        <p:origin x="1522"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6158D-980A-4223-8FD1-FFCA47E3DDEB}"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F7E37-2803-4241-B112-FACBE48455BB}" type="slidenum">
              <a:rPr lang="en-US" smtClean="0"/>
              <a:t>‹#›</a:t>
            </a:fld>
            <a:endParaRPr lang="en-US"/>
          </a:p>
        </p:txBody>
      </p:sp>
    </p:spTree>
    <p:extLst>
      <p:ext uri="{BB962C8B-B14F-4D97-AF65-F5344CB8AC3E}">
        <p14:creationId xmlns:p14="http://schemas.microsoft.com/office/powerpoint/2010/main" val="225281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Good morning and welcome to part 1 of a three part series about the </a:t>
            </a:r>
            <a:r>
              <a:rPr lang="en-US" dirty="0" err="1"/>
              <a:t>Feldmans</a:t>
            </a:r>
            <a:r>
              <a:rPr lang="en-US" dirty="0"/>
              <a:t>.  We wanted to give you some insights into how you can help the planning of the Feldman family, and there are so many possibilities that we couldn’t fit it into one hour.  We needed three – essentially one for each generation.</a:t>
            </a:r>
          </a:p>
          <a:p>
            <a:pPr>
              <a:defRPr/>
            </a:pPr>
            <a:endParaRPr lang="en-US" dirty="0"/>
          </a:p>
          <a:p>
            <a:pPr>
              <a:defRPr/>
            </a:pPr>
            <a:r>
              <a:rPr lang="en-US" dirty="0"/>
              <a:t>Here is how we are going to do this.  I am handling generation one and they have a lot of issues!  So in my section, we are going to cover a lot of ground, but not in nearly as much detail as Kathleen and Andrew will in theirs.  They are doing generations two and three and they will talk about fewer planning ideas for those generations, but they will go into more detail.  So let’s get started. </a:t>
            </a:r>
          </a:p>
          <a:p>
            <a:endParaRPr lang="en-US" dirty="0"/>
          </a:p>
        </p:txBody>
      </p:sp>
      <p:sp>
        <p:nvSpPr>
          <p:cNvPr id="4" name="Slide Number Placeholder 3"/>
          <p:cNvSpPr>
            <a:spLocks noGrp="1"/>
          </p:cNvSpPr>
          <p:nvPr>
            <p:ph type="sldNum" sz="quarter" idx="5"/>
          </p:nvPr>
        </p:nvSpPr>
        <p:spPr/>
        <p:txBody>
          <a:bodyPr/>
          <a:lstStyle/>
          <a:p>
            <a:pPr>
              <a:defRPr/>
            </a:pPr>
            <a:fld id="{E80C6537-D9B5-3C44-8217-3BD95DAB5316}" type="slidenum">
              <a:rPr lang="en-US" smtClean="0"/>
              <a:pPr>
                <a:defRPr/>
              </a:pPr>
              <a:t>1</a:t>
            </a:fld>
            <a:endParaRPr lang="en-US"/>
          </a:p>
        </p:txBody>
      </p:sp>
    </p:spTree>
    <p:extLst>
      <p:ext uri="{BB962C8B-B14F-4D97-AF65-F5344CB8AC3E}">
        <p14:creationId xmlns:p14="http://schemas.microsoft.com/office/powerpoint/2010/main" val="80339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was fortunate to participate in a study group for CAP and advisers always tend to think that their clients don’t want them to bring it up.  The clients will ask if they want to talk about it.  That isn’t the case.  In many cases, they are waiting for you but not just as a throw away.  Do you want to provide for any charities in your estate plan?  You may have surprised them and their gut reaction may be to say 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more importantly, don’t lead with taxes.  People usually are more concerned about the good they can do with their gifts than the tax benefit.  You don’t have to ignore taxes, but just don’t assume that it is their main motivation.</a:t>
            </a:r>
          </a:p>
          <a:p>
            <a:endParaRPr lang="en-US" dirty="0"/>
          </a:p>
        </p:txBody>
      </p:sp>
      <p:sp>
        <p:nvSpPr>
          <p:cNvPr id="4" name="Slide Number Placeholder 3"/>
          <p:cNvSpPr>
            <a:spLocks noGrp="1"/>
          </p:cNvSpPr>
          <p:nvPr>
            <p:ph type="sldNum" sz="quarter" idx="5"/>
          </p:nvPr>
        </p:nvSpPr>
        <p:spPr/>
        <p:txBody>
          <a:bodyPr/>
          <a:lstStyle/>
          <a:p>
            <a:fld id="{0B0F7E37-2803-4241-B112-FACBE48455BB}" type="slidenum">
              <a:rPr lang="en-US" smtClean="0"/>
              <a:t>10</a:t>
            </a:fld>
            <a:endParaRPr lang="en-US"/>
          </a:p>
        </p:txBody>
      </p:sp>
    </p:spTree>
    <p:extLst>
      <p:ext uri="{BB962C8B-B14F-4D97-AF65-F5344CB8AC3E}">
        <p14:creationId xmlns:p14="http://schemas.microsoft.com/office/powerpoint/2010/main" val="221936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consider gifts that skip a generation so that you don’t pay estate taxes.  Don’t get stuck in the mud.  The GSTT can be a challenge to manage.  Work with good attorneys and CPAs.</a:t>
            </a:r>
          </a:p>
          <a:p>
            <a:endParaRPr lang="en-US" dirty="0"/>
          </a:p>
          <a:p>
            <a:r>
              <a:rPr lang="en-US" dirty="0"/>
              <a:t>Remember though that the clients who loved portability between spouses do not get it for GSTT.</a:t>
            </a:r>
          </a:p>
          <a:p>
            <a:endParaRPr lang="en-US" dirty="0"/>
          </a:p>
          <a:p>
            <a:r>
              <a:rPr lang="en-US" dirty="0"/>
              <a:t>Ask these questions.</a:t>
            </a:r>
          </a:p>
          <a:p>
            <a:endParaRPr lang="en-US" dirty="0"/>
          </a:p>
          <a:p>
            <a:r>
              <a:rPr lang="en-US" dirty="0"/>
              <a:t>Do you think these should be asked before the charitable discussion?  Probably.  People want to make sure their families are taken care of.</a:t>
            </a:r>
          </a:p>
        </p:txBody>
      </p:sp>
      <p:sp>
        <p:nvSpPr>
          <p:cNvPr id="4" name="Slide Number Placeholder 3"/>
          <p:cNvSpPr>
            <a:spLocks noGrp="1"/>
          </p:cNvSpPr>
          <p:nvPr>
            <p:ph type="sldNum" sz="quarter" idx="5"/>
          </p:nvPr>
        </p:nvSpPr>
        <p:spPr/>
        <p:txBody>
          <a:bodyPr/>
          <a:lstStyle/>
          <a:p>
            <a:fld id="{0B0F7E37-2803-4241-B112-FACBE48455BB}" type="slidenum">
              <a:rPr lang="en-US" smtClean="0"/>
              <a:t>11</a:t>
            </a:fld>
            <a:endParaRPr lang="en-US"/>
          </a:p>
        </p:txBody>
      </p:sp>
    </p:spTree>
    <p:extLst>
      <p:ext uri="{BB962C8B-B14F-4D97-AF65-F5344CB8AC3E}">
        <p14:creationId xmlns:p14="http://schemas.microsoft.com/office/powerpoint/2010/main" val="2809003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aren’t then, you may be missing out on an opportunity to become their trusted adviser.</a:t>
            </a:r>
          </a:p>
        </p:txBody>
      </p:sp>
      <p:sp>
        <p:nvSpPr>
          <p:cNvPr id="4" name="Slide Number Placeholder 3"/>
          <p:cNvSpPr>
            <a:spLocks noGrp="1"/>
          </p:cNvSpPr>
          <p:nvPr>
            <p:ph type="sldNum" sz="quarter" idx="5"/>
          </p:nvPr>
        </p:nvSpPr>
        <p:spPr/>
        <p:txBody>
          <a:bodyPr/>
          <a:lstStyle/>
          <a:p>
            <a:fld id="{0B0F7E37-2803-4241-B112-FACBE48455BB}" type="slidenum">
              <a:rPr lang="en-US" smtClean="0"/>
              <a:t>12</a:t>
            </a:fld>
            <a:endParaRPr lang="en-US"/>
          </a:p>
        </p:txBody>
      </p:sp>
    </p:spTree>
    <p:extLst>
      <p:ext uri="{BB962C8B-B14F-4D97-AF65-F5344CB8AC3E}">
        <p14:creationId xmlns:p14="http://schemas.microsoft.com/office/powerpoint/2010/main" val="676788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we’ve talked about reducing the actual estate taxes, now we can talk about how to pay.</a:t>
            </a:r>
          </a:p>
          <a:p>
            <a:r>
              <a:rPr lang="en-US" dirty="0"/>
              <a:t>Life insurance is a no brainer here – self completing, pennies on the dollar, can be owned outside of the estate.</a:t>
            </a:r>
          </a:p>
          <a:p>
            <a:endParaRPr lang="en-US" dirty="0"/>
          </a:p>
          <a:p>
            <a:r>
              <a:rPr lang="en-US" dirty="0"/>
              <a:t>But we know they already have some in place.</a:t>
            </a:r>
          </a:p>
        </p:txBody>
      </p:sp>
      <p:sp>
        <p:nvSpPr>
          <p:cNvPr id="4" name="Slide Number Placeholder 3"/>
          <p:cNvSpPr>
            <a:spLocks noGrp="1"/>
          </p:cNvSpPr>
          <p:nvPr>
            <p:ph type="sldNum" sz="quarter" idx="5"/>
          </p:nvPr>
        </p:nvSpPr>
        <p:spPr/>
        <p:txBody>
          <a:bodyPr/>
          <a:lstStyle/>
          <a:p>
            <a:fld id="{0B0F7E37-2803-4241-B112-FACBE48455BB}" type="slidenum">
              <a:rPr lang="en-US" smtClean="0"/>
              <a:t>13</a:t>
            </a:fld>
            <a:endParaRPr lang="en-US"/>
          </a:p>
        </p:txBody>
      </p:sp>
    </p:spTree>
    <p:extLst>
      <p:ext uri="{BB962C8B-B14F-4D97-AF65-F5344CB8AC3E}">
        <p14:creationId xmlns:p14="http://schemas.microsoft.com/office/powerpoint/2010/main" val="191336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it isn’t the life insurance they don’t like, rather it is the irrevocable trust.  </a:t>
            </a:r>
          </a:p>
          <a:p>
            <a:endParaRPr lang="en-US" dirty="0"/>
          </a:p>
          <a:p>
            <a:r>
              <a:rPr lang="en-US" dirty="0"/>
              <a:t>Maybe they don’t have an estate tax problem anymore (estate tax exemption was $600,000 in 1995</a:t>
            </a:r>
          </a:p>
          <a:p>
            <a:r>
              <a:rPr lang="en-US" dirty="0"/>
              <a:t>Want to extend the trust</a:t>
            </a:r>
          </a:p>
          <a:p>
            <a:r>
              <a:rPr lang="en-US" dirty="0"/>
              <a:t>Get rid of unwanted beneficiaries</a:t>
            </a:r>
          </a:p>
          <a:p>
            <a:r>
              <a:rPr lang="en-US" dirty="0"/>
              <a:t>Change the distribution of the trust</a:t>
            </a:r>
          </a:p>
          <a:p>
            <a:r>
              <a:rPr lang="en-US" dirty="0"/>
              <a:t>Change to a more favorable state</a:t>
            </a:r>
          </a:p>
          <a:p>
            <a:r>
              <a:rPr lang="en-US" dirty="0"/>
              <a:t>Create a special needs trust</a:t>
            </a:r>
          </a:p>
          <a:p>
            <a:endParaRPr lang="en-US" dirty="0"/>
          </a:p>
          <a:p>
            <a:r>
              <a:rPr lang="en-US" dirty="0"/>
              <a:t>If that is the case:</a:t>
            </a:r>
          </a:p>
          <a:p>
            <a:endParaRPr lang="en-US" dirty="0"/>
          </a:p>
          <a:p>
            <a:r>
              <a:rPr lang="en-US" dirty="0"/>
              <a:t>Partner – You cannot do this without them.  Some are uncomfortable with the partnership.  You have to get over it.</a:t>
            </a:r>
          </a:p>
          <a:p>
            <a:r>
              <a:rPr lang="en-US" dirty="0"/>
              <a:t>Second – Look and see what the trust document itself provides for.</a:t>
            </a:r>
          </a:p>
          <a:p>
            <a:r>
              <a:rPr lang="en-US" dirty="0"/>
              <a:t>Third – If the trust document doesn’t indicate how to amend, then have to look to state law.</a:t>
            </a:r>
          </a:p>
          <a:p>
            <a:endParaRPr lang="en-US" dirty="0"/>
          </a:p>
          <a:p>
            <a:endParaRPr lang="en-US" dirty="0"/>
          </a:p>
        </p:txBody>
      </p:sp>
      <p:sp>
        <p:nvSpPr>
          <p:cNvPr id="4" name="Slide Number Placeholder 3"/>
          <p:cNvSpPr>
            <a:spLocks noGrp="1"/>
          </p:cNvSpPr>
          <p:nvPr>
            <p:ph type="sldNum" sz="quarter" idx="5"/>
          </p:nvPr>
        </p:nvSpPr>
        <p:spPr/>
        <p:txBody>
          <a:bodyPr/>
          <a:lstStyle/>
          <a:p>
            <a:fld id="{0B0F7E37-2803-4241-B112-FACBE48455BB}" type="slidenum">
              <a:rPr lang="en-US" smtClean="0"/>
              <a:t>14</a:t>
            </a:fld>
            <a:endParaRPr lang="en-US"/>
          </a:p>
        </p:txBody>
      </p:sp>
    </p:spTree>
    <p:extLst>
      <p:ext uri="{BB962C8B-B14F-4D97-AF65-F5344CB8AC3E}">
        <p14:creationId xmlns:p14="http://schemas.microsoft.com/office/powerpoint/2010/main" val="425488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might state law say?</a:t>
            </a:r>
          </a:p>
          <a:p>
            <a:r>
              <a:rPr lang="en-US" dirty="0"/>
              <a:t>Judicial or nonjudicial modification – states will have different rules</a:t>
            </a:r>
          </a:p>
          <a:p>
            <a:r>
              <a:rPr lang="en-US" dirty="0"/>
              <a:t>Some states allow for decanting.  What is decanting?  Pour a bottle of wine into another container so as to remove the sediment.  (don’t add new beneficiaries)</a:t>
            </a:r>
          </a:p>
          <a:p>
            <a:endParaRPr lang="en-US" dirty="0"/>
          </a:p>
          <a:p>
            <a:r>
              <a:rPr lang="en-US" dirty="0"/>
              <a:t>Sell assets – exception for grantor trusts when grantor is the same for both trusts</a:t>
            </a:r>
          </a:p>
        </p:txBody>
      </p:sp>
      <p:sp>
        <p:nvSpPr>
          <p:cNvPr id="4" name="Slide Number Placeholder 3"/>
          <p:cNvSpPr>
            <a:spLocks noGrp="1"/>
          </p:cNvSpPr>
          <p:nvPr>
            <p:ph type="sldNum" sz="quarter" idx="5"/>
          </p:nvPr>
        </p:nvSpPr>
        <p:spPr/>
        <p:txBody>
          <a:bodyPr/>
          <a:lstStyle/>
          <a:p>
            <a:fld id="{0B0F7E37-2803-4241-B112-FACBE48455BB}" type="slidenum">
              <a:rPr lang="en-US" smtClean="0"/>
              <a:t>15</a:t>
            </a:fld>
            <a:endParaRPr lang="en-US"/>
          </a:p>
        </p:txBody>
      </p:sp>
    </p:spTree>
    <p:extLst>
      <p:ext uri="{BB962C8B-B14F-4D97-AF65-F5344CB8AC3E}">
        <p14:creationId xmlns:p14="http://schemas.microsoft.com/office/powerpoint/2010/main" val="187210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remember to protect the family wealth so there is something to pass on.</a:t>
            </a:r>
          </a:p>
          <a:p>
            <a:endParaRPr lang="en-US" dirty="0"/>
          </a:p>
          <a:p>
            <a:r>
              <a:rPr lang="en-US" dirty="0"/>
              <a:t>Who do we need to protect family wealth from?  Read slide</a:t>
            </a:r>
          </a:p>
          <a:p>
            <a:endParaRPr lang="en-US" dirty="0"/>
          </a:p>
          <a:p>
            <a:r>
              <a:rPr lang="en-US" dirty="0"/>
              <a:t>How?  Read slide – business entities such as LLCs might not only protect the person’s personal assets from being taken by the business’s creditors, but vice versa may be true as well due to charging order protection that some states have.</a:t>
            </a:r>
          </a:p>
        </p:txBody>
      </p:sp>
      <p:sp>
        <p:nvSpPr>
          <p:cNvPr id="4" name="Slide Number Placeholder 3"/>
          <p:cNvSpPr>
            <a:spLocks noGrp="1"/>
          </p:cNvSpPr>
          <p:nvPr>
            <p:ph type="sldNum" sz="quarter" idx="5"/>
          </p:nvPr>
        </p:nvSpPr>
        <p:spPr/>
        <p:txBody>
          <a:bodyPr/>
          <a:lstStyle/>
          <a:p>
            <a:fld id="{0B0F7E37-2803-4241-B112-FACBE48455BB}" type="slidenum">
              <a:rPr lang="en-US" smtClean="0"/>
              <a:t>16</a:t>
            </a:fld>
            <a:endParaRPr lang="en-US"/>
          </a:p>
        </p:txBody>
      </p:sp>
    </p:spTree>
    <p:extLst>
      <p:ext uri="{BB962C8B-B14F-4D97-AF65-F5344CB8AC3E}">
        <p14:creationId xmlns:p14="http://schemas.microsoft.com/office/powerpoint/2010/main" val="116091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most important asset in the Jack and Diane story?  The business</a:t>
            </a:r>
          </a:p>
          <a:p>
            <a:endParaRPr lang="en-US" dirty="0"/>
          </a:p>
          <a:p>
            <a:r>
              <a:rPr lang="en-US" dirty="0"/>
              <a:t>It is more than a source of wealth.  It may be a part of the family.  We need to work to make sure that both the business and the family can survive.</a:t>
            </a:r>
          </a:p>
        </p:txBody>
      </p:sp>
      <p:sp>
        <p:nvSpPr>
          <p:cNvPr id="4" name="Slide Number Placeholder 3"/>
          <p:cNvSpPr>
            <a:spLocks noGrp="1"/>
          </p:cNvSpPr>
          <p:nvPr>
            <p:ph type="sldNum" sz="quarter" idx="5"/>
          </p:nvPr>
        </p:nvSpPr>
        <p:spPr/>
        <p:txBody>
          <a:bodyPr/>
          <a:lstStyle/>
          <a:p>
            <a:fld id="{0B0F7E37-2803-4241-B112-FACBE48455BB}" type="slidenum">
              <a:rPr lang="en-US" smtClean="0"/>
              <a:t>17</a:t>
            </a:fld>
            <a:endParaRPr lang="en-US"/>
          </a:p>
        </p:txBody>
      </p:sp>
    </p:spTree>
    <p:extLst>
      <p:ext uri="{BB962C8B-B14F-4D97-AF65-F5344CB8AC3E}">
        <p14:creationId xmlns:p14="http://schemas.microsoft.com/office/powerpoint/2010/main" val="2549039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these questions.  Keep it very general initially.</a:t>
            </a:r>
          </a:p>
        </p:txBody>
      </p:sp>
      <p:sp>
        <p:nvSpPr>
          <p:cNvPr id="4" name="Slide Number Placeholder 3"/>
          <p:cNvSpPr>
            <a:spLocks noGrp="1"/>
          </p:cNvSpPr>
          <p:nvPr>
            <p:ph type="sldNum" sz="quarter" idx="5"/>
          </p:nvPr>
        </p:nvSpPr>
        <p:spPr/>
        <p:txBody>
          <a:bodyPr/>
          <a:lstStyle/>
          <a:p>
            <a:fld id="{0B0F7E37-2803-4241-B112-FACBE48455BB}" type="slidenum">
              <a:rPr lang="en-US" smtClean="0"/>
              <a:t>18</a:t>
            </a:fld>
            <a:endParaRPr lang="en-US"/>
          </a:p>
        </p:txBody>
      </p:sp>
    </p:spTree>
    <p:extLst>
      <p:ext uri="{BB962C8B-B14F-4D97-AF65-F5344CB8AC3E}">
        <p14:creationId xmlns:p14="http://schemas.microsoft.com/office/powerpoint/2010/main" val="120490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can get into the specifics. </a:t>
            </a:r>
          </a:p>
          <a:p>
            <a:endParaRPr lang="en-US" dirty="0"/>
          </a:p>
          <a:p>
            <a:r>
              <a:rPr lang="en-US" dirty="0"/>
              <a:t>Depending on time (if not 40 past the hour) – tell Dave story about in laws.</a:t>
            </a:r>
          </a:p>
          <a:p>
            <a:endParaRPr lang="en-US" dirty="0"/>
          </a:p>
          <a:p>
            <a:r>
              <a:rPr lang="en-US" dirty="0"/>
              <a:t>And what about those ill advised gifts of 5% ownership?  Don’t create minority owners to a business without giving a lot of thought.  Minority owners have rights and they may not want the same things you do.  Should part of this plan involve repurchasing those 5% shares?</a:t>
            </a:r>
          </a:p>
        </p:txBody>
      </p:sp>
      <p:sp>
        <p:nvSpPr>
          <p:cNvPr id="4" name="Slide Number Placeholder 3"/>
          <p:cNvSpPr>
            <a:spLocks noGrp="1"/>
          </p:cNvSpPr>
          <p:nvPr>
            <p:ph type="sldNum" sz="quarter" idx="5"/>
          </p:nvPr>
        </p:nvSpPr>
        <p:spPr/>
        <p:txBody>
          <a:bodyPr/>
          <a:lstStyle/>
          <a:p>
            <a:fld id="{0B0F7E37-2803-4241-B112-FACBE48455BB}" type="slidenum">
              <a:rPr lang="en-US" smtClean="0"/>
              <a:t>19</a:t>
            </a:fld>
            <a:endParaRPr lang="en-US"/>
          </a:p>
        </p:txBody>
      </p:sp>
    </p:spTree>
    <p:extLst>
      <p:ext uri="{BB962C8B-B14F-4D97-AF65-F5344CB8AC3E}">
        <p14:creationId xmlns:p14="http://schemas.microsoft.com/office/powerpoint/2010/main" val="27501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one – If you want CE credit, you need to answer the survey questions.  Don’t worry I’m not going to call you out but they are a great way to see what your fellow agents think about certain topics AND it helps with CE.</a:t>
            </a:r>
          </a:p>
        </p:txBody>
      </p:sp>
      <p:sp>
        <p:nvSpPr>
          <p:cNvPr id="4" name="Slide Number Placeholder 3"/>
          <p:cNvSpPr>
            <a:spLocks noGrp="1"/>
          </p:cNvSpPr>
          <p:nvPr>
            <p:ph type="sldNum" sz="quarter" idx="5"/>
          </p:nvPr>
        </p:nvSpPr>
        <p:spPr/>
        <p:txBody>
          <a:bodyPr/>
          <a:lstStyle/>
          <a:p>
            <a:fld id="{0B0F7E37-2803-4241-B112-FACBE48455BB}" type="slidenum">
              <a:rPr lang="en-US" smtClean="0"/>
              <a:t>2</a:t>
            </a:fld>
            <a:endParaRPr lang="en-US"/>
          </a:p>
        </p:txBody>
      </p:sp>
    </p:spTree>
    <p:extLst>
      <p:ext uri="{BB962C8B-B14F-4D97-AF65-F5344CB8AC3E}">
        <p14:creationId xmlns:p14="http://schemas.microsoft.com/office/powerpoint/2010/main" val="1529761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Keegan problem.  Many families have that one child that can’t or shouldn’t be a part of the business.  Why?  Because they will either ruin the business or possibly will make it difficult for the family to get along after Jack and Diane are dead.  Deal with this issue while they are alive.</a:t>
            </a:r>
          </a:p>
        </p:txBody>
      </p:sp>
      <p:sp>
        <p:nvSpPr>
          <p:cNvPr id="4" name="Slide Number Placeholder 3"/>
          <p:cNvSpPr>
            <a:spLocks noGrp="1"/>
          </p:cNvSpPr>
          <p:nvPr>
            <p:ph type="sldNum" sz="quarter" idx="5"/>
          </p:nvPr>
        </p:nvSpPr>
        <p:spPr/>
        <p:txBody>
          <a:bodyPr/>
          <a:lstStyle/>
          <a:p>
            <a:fld id="{0B0F7E37-2803-4241-B112-FACBE48455BB}" type="slidenum">
              <a:rPr lang="en-US" smtClean="0"/>
              <a:t>20</a:t>
            </a:fld>
            <a:endParaRPr lang="en-US"/>
          </a:p>
        </p:txBody>
      </p:sp>
    </p:spTree>
    <p:extLst>
      <p:ext uri="{BB962C8B-B14F-4D97-AF65-F5344CB8AC3E}">
        <p14:creationId xmlns:p14="http://schemas.microsoft.com/office/powerpoint/2010/main" val="1568577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F7E37-2803-4241-B112-FACBE48455BB}" type="slidenum">
              <a:rPr lang="en-US" smtClean="0"/>
              <a:t>21</a:t>
            </a:fld>
            <a:endParaRPr lang="en-US"/>
          </a:p>
        </p:txBody>
      </p:sp>
    </p:spTree>
    <p:extLst>
      <p:ext uri="{BB962C8B-B14F-4D97-AF65-F5344CB8AC3E}">
        <p14:creationId xmlns:p14="http://schemas.microsoft.com/office/powerpoint/2010/main" val="393610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know where to start?  Would it make sense to get a business valuation?  If so, should you just an informal or pay for a formal valuation?</a:t>
            </a:r>
          </a:p>
        </p:txBody>
      </p:sp>
      <p:sp>
        <p:nvSpPr>
          <p:cNvPr id="4" name="Slide Number Placeholder 3"/>
          <p:cNvSpPr>
            <a:spLocks noGrp="1"/>
          </p:cNvSpPr>
          <p:nvPr>
            <p:ph type="sldNum" sz="quarter" idx="5"/>
          </p:nvPr>
        </p:nvSpPr>
        <p:spPr/>
        <p:txBody>
          <a:bodyPr/>
          <a:lstStyle/>
          <a:p>
            <a:fld id="{0B0F7E37-2803-4241-B112-FACBE48455BB}" type="slidenum">
              <a:rPr lang="en-US" smtClean="0"/>
              <a:t>22</a:t>
            </a:fld>
            <a:endParaRPr lang="en-US"/>
          </a:p>
        </p:txBody>
      </p:sp>
    </p:spTree>
    <p:extLst>
      <p:ext uri="{BB962C8B-B14F-4D97-AF65-F5344CB8AC3E}">
        <p14:creationId xmlns:p14="http://schemas.microsoft.com/office/powerpoint/2010/main" val="20837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don’t want to pay for a formal appraisal, an informal appraisal may work in these situations</a:t>
            </a:r>
          </a:p>
        </p:txBody>
      </p:sp>
      <p:sp>
        <p:nvSpPr>
          <p:cNvPr id="4" name="Slide Number Placeholder 3"/>
          <p:cNvSpPr>
            <a:spLocks noGrp="1"/>
          </p:cNvSpPr>
          <p:nvPr>
            <p:ph type="sldNum" sz="quarter" idx="5"/>
          </p:nvPr>
        </p:nvSpPr>
        <p:spPr/>
        <p:txBody>
          <a:bodyPr/>
          <a:lstStyle/>
          <a:p>
            <a:fld id="{0B0F7E37-2803-4241-B112-FACBE48455BB}" type="slidenum">
              <a:rPr lang="en-US" smtClean="0"/>
              <a:t>23</a:t>
            </a:fld>
            <a:endParaRPr lang="en-US"/>
          </a:p>
        </p:txBody>
      </p:sp>
    </p:spTree>
    <p:extLst>
      <p:ext uri="{BB962C8B-B14F-4D97-AF65-F5344CB8AC3E}">
        <p14:creationId xmlns:p14="http://schemas.microsoft.com/office/powerpoint/2010/main" val="1386093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know the business is a thing that needs to be protected, then protect it!</a:t>
            </a:r>
          </a:p>
          <a:p>
            <a:r>
              <a:rPr lang="en-US" dirty="0"/>
              <a:t>Kathleen will talk about the key employee next week, but think about these other things?</a:t>
            </a:r>
          </a:p>
          <a:p>
            <a:br>
              <a:rPr lang="en-US" dirty="0"/>
            </a:br>
            <a:r>
              <a:rPr lang="en-US" dirty="0"/>
              <a:t>Goodwill – what good is a consulting firm if it doesn’t have a good name?</a:t>
            </a:r>
          </a:p>
          <a:p>
            <a:endParaRPr lang="en-US" dirty="0"/>
          </a:p>
          <a:p>
            <a:endParaRPr lang="en-US" dirty="0"/>
          </a:p>
        </p:txBody>
      </p:sp>
      <p:sp>
        <p:nvSpPr>
          <p:cNvPr id="4" name="Slide Number Placeholder 3"/>
          <p:cNvSpPr>
            <a:spLocks noGrp="1"/>
          </p:cNvSpPr>
          <p:nvPr>
            <p:ph type="sldNum" sz="quarter" idx="5"/>
          </p:nvPr>
        </p:nvSpPr>
        <p:spPr/>
        <p:txBody>
          <a:bodyPr/>
          <a:lstStyle/>
          <a:p>
            <a:fld id="{0B0F7E37-2803-4241-B112-FACBE48455BB}" type="slidenum">
              <a:rPr lang="en-US" smtClean="0"/>
              <a:t>24</a:t>
            </a:fld>
            <a:endParaRPr lang="en-US"/>
          </a:p>
        </p:txBody>
      </p:sp>
    </p:spTree>
    <p:extLst>
      <p:ext uri="{BB962C8B-B14F-4D97-AF65-F5344CB8AC3E}">
        <p14:creationId xmlns:p14="http://schemas.microsoft.com/office/powerpoint/2010/main" val="1523998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Disturb them into action, then fund whatever plan they make!</a:t>
            </a:r>
          </a:p>
        </p:txBody>
      </p:sp>
      <p:sp>
        <p:nvSpPr>
          <p:cNvPr id="4" name="Slide Number Placeholder 3"/>
          <p:cNvSpPr>
            <a:spLocks noGrp="1"/>
          </p:cNvSpPr>
          <p:nvPr>
            <p:ph type="sldNum" sz="quarter" idx="5"/>
          </p:nvPr>
        </p:nvSpPr>
        <p:spPr/>
        <p:txBody>
          <a:bodyPr/>
          <a:lstStyle/>
          <a:p>
            <a:fld id="{0B0F7E37-2803-4241-B112-FACBE48455BB}" type="slidenum">
              <a:rPr lang="en-US" smtClean="0"/>
              <a:t>25</a:t>
            </a:fld>
            <a:endParaRPr lang="en-US"/>
          </a:p>
        </p:txBody>
      </p:sp>
    </p:spTree>
    <p:extLst>
      <p:ext uri="{BB962C8B-B14F-4D97-AF65-F5344CB8AC3E}">
        <p14:creationId xmlns:p14="http://schemas.microsoft.com/office/powerpoint/2010/main" val="60865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Give them a shorter period.</a:t>
            </a:r>
          </a:p>
          <a:p>
            <a:endParaRPr lang="en-US" dirty="0"/>
          </a:p>
          <a:p>
            <a:r>
              <a:rPr lang="en-US" dirty="0"/>
              <a:t>It’s good to know where you stand with your audience!</a:t>
            </a:r>
          </a:p>
        </p:txBody>
      </p:sp>
      <p:sp>
        <p:nvSpPr>
          <p:cNvPr id="4" name="Slide Number Placeholder 3"/>
          <p:cNvSpPr>
            <a:spLocks noGrp="1"/>
          </p:cNvSpPr>
          <p:nvPr>
            <p:ph type="sldNum" sz="quarter" idx="5"/>
          </p:nvPr>
        </p:nvSpPr>
        <p:spPr/>
        <p:txBody>
          <a:bodyPr/>
          <a:lstStyle/>
          <a:p>
            <a:fld id="{0B0F7E37-2803-4241-B112-FACBE48455BB}" type="slidenum">
              <a:rPr lang="en-US" smtClean="0"/>
              <a:t>3</a:t>
            </a:fld>
            <a:endParaRPr lang="en-US"/>
          </a:p>
        </p:txBody>
      </p:sp>
    </p:spTree>
    <p:extLst>
      <p:ext uri="{BB962C8B-B14F-4D97-AF65-F5344CB8AC3E}">
        <p14:creationId xmlns:p14="http://schemas.microsoft.com/office/powerpoint/2010/main" val="395383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starting at generation 1, most of our issues are related to estate planning.  Well honestly all planning is really about estate planning.  So we will touch on many things including a little business succession, but that will be talked about more in Kathleen’s section next week.  </a:t>
            </a:r>
          </a:p>
          <a:p>
            <a:endParaRPr lang="en-US" dirty="0"/>
          </a:p>
          <a:p>
            <a:r>
              <a:rPr lang="en-US" dirty="0"/>
              <a:t>What estate planning do Jack and Diane need to do?</a:t>
            </a:r>
          </a:p>
        </p:txBody>
      </p:sp>
      <p:sp>
        <p:nvSpPr>
          <p:cNvPr id="4" name="Slide Number Placeholder 3"/>
          <p:cNvSpPr>
            <a:spLocks noGrp="1"/>
          </p:cNvSpPr>
          <p:nvPr>
            <p:ph type="sldNum" sz="quarter" idx="5"/>
          </p:nvPr>
        </p:nvSpPr>
        <p:spPr/>
        <p:txBody>
          <a:bodyPr/>
          <a:lstStyle/>
          <a:p>
            <a:fld id="{0B0F7E37-2803-4241-B112-FACBE48455BB}" type="slidenum">
              <a:rPr lang="en-US" smtClean="0"/>
              <a:t>4</a:t>
            </a:fld>
            <a:endParaRPr lang="en-US"/>
          </a:p>
        </p:txBody>
      </p:sp>
    </p:spTree>
    <p:extLst>
      <p:ext uri="{BB962C8B-B14F-4D97-AF65-F5344CB8AC3E}">
        <p14:creationId xmlns:p14="http://schemas.microsoft.com/office/powerpoint/2010/main" val="230091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about estate planning can be pretty overwhelming can’t it?</a:t>
            </a:r>
          </a:p>
          <a:p>
            <a:endParaRPr lang="en-US" dirty="0"/>
          </a:p>
          <a:p>
            <a:r>
              <a:rPr lang="en-US" dirty="0"/>
              <a:t>You don’t know where to start because there are so many issues you can discuss.  Some of which is scary because you don’t know much about what they care about and you may not know a lot about a particular area of estate planning.  For example if I asked a survey question now on when you might want to use a grantor retained annuity trust versus a sale to an intentionally defective grantor trust, you might not know.  Want to know a secret?  You don’t have to.  Let the attorney and/or the CPA make that call.  Here is how I want you to think about your role in estate planning.</a:t>
            </a:r>
          </a:p>
          <a:p>
            <a:pPr marL="228600" indent="-228600">
              <a:buAutoNum type="arabicPeriod"/>
            </a:pPr>
            <a:r>
              <a:rPr lang="en-US" dirty="0"/>
              <a:t>Disturb people into action (seeing the attorney and/or CPA)</a:t>
            </a:r>
          </a:p>
          <a:p>
            <a:pPr marL="228600" indent="-228600">
              <a:buAutoNum type="arabicPeriod"/>
            </a:pPr>
            <a:r>
              <a:rPr lang="en-US" dirty="0"/>
              <a:t>With permission, work with the attorney and CPA to devise the plan</a:t>
            </a:r>
          </a:p>
          <a:p>
            <a:pPr marL="228600" indent="-228600">
              <a:buAutoNum type="arabicPeriod"/>
            </a:pPr>
            <a:r>
              <a:rPr lang="en-US" dirty="0"/>
              <a:t>You figure out how to fund the plan.  The greatest plan in the world fails when it runs out of money.  That’s your role.  You are the only one coming in with a check.</a:t>
            </a:r>
          </a:p>
          <a:p>
            <a:pPr marL="228600" indent="-228600">
              <a:buAutoNum type="arabicPeriod"/>
            </a:pPr>
            <a:endParaRPr lang="en-US" dirty="0"/>
          </a:p>
          <a:p>
            <a:pPr marL="0" indent="0">
              <a:buNone/>
            </a:pPr>
            <a:r>
              <a:rPr lang="en-US" dirty="0"/>
              <a:t>How do you start the process of disturbing the client into action?  The first step is to find out what they have.  Review slide</a:t>
            </a:r>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0B0F7E37-2803-4241-B112-FACBE48455BB}" type="slidenum">
              <a:rPr lang="en-US" smtClean="0"/>
              <a:t>5</a:t>
            </a:fld>
            <a:endParaRPr lang="en-US"/>
          </a:p>
        </p:txBody>
      </p:sp>
    </p:spTree>
    <p:extLst>
      <p:ext uri="{BB962C8B-B14F-4D97-AF65-F5344CB8AC3E}">
        <p14:creationId xmlns:p14="http://schemas.microsoft.com/office/powerpoint/2010/main" val="206659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4140463" cy="354425"/>
          </a:xfrm>
          <a:prstGeom prst="rect">
            <a:avLst/>
          </a:prstGeom>
        </p:spPr>
        <p:txBody>
          <a:bodyPr vert="horz" lIns="94045" tIns="47022" rIns="94045" bIns="47022" rtlCol="0"/>
          <a:lstStyle>
            <a:lvl1pPr algn="l">
              <a:defRPr sz="1300"/>
            </a:lvl1pPr>
          </a:lstStyle>
          <a:p>
            <a:endParaRPr lang="cs-CZ"/>
          </a:p>
        </p:txBody>
      </p:sp>
      <p:sp>
        <p:nvSpPr>
          <p:cNvPr id="3" name="Date Placeholder 2"/>
          <p:cNvSpPr>
            <a:spLocks noGrp="1"/>
          </p:cNvSpPr>
          <p:nvPr>
            <p:ph type="dt" idx="1"/>
          </p:nvPr>
        </p:nvSpPr>
        <p:spPr>
          <a:xfrm>
            <a:off x="5412795" y="4"/>
            <a:ext cx="4140463" cy="354425"/>
          </a:xfrm>
          <a:prstGeom prst="rect">
            <a:avLst/>
          </a:prstGeom>
        </p:spPr>
        <p:txBody>
          <a:bodyPr vert="horz" lIns="94045" tIns="47022" rIns="94045" bIns="47022" rtlCol="0"/>
          <a:lstStyle>
            <a:lvl1pPr algn="r">
              <a:defRPr sz="1300"/>
            </a:lvl1pPr>
          </a:lstStyle>
          <a:p>
            <a:fld id="{B7268E1E-0E44-426D-905E-8AD9B19D2182}" type="datetimeFigureOut">
              <a:rPr lang="cs-CZ" smtClean="0"/>
              <a:t>15.09.2020</a:t>
            </a:fld>
            <a:endParaRPr lang="cs-CZ"/>
          </a:p>
        </p:txBody>
      </p:sp>
      <p:sp>
        <p:nvSpPr>
          <p:cNvPr id="4" name="Slide Image Placeholder 3"/>
          <p:cNvSpPr>
            <a:spLocks noGrp="1" noRot="1" noChangeAspect="1"/>
          </p:cNvSpPr>
          <p:nvPr>
            <p:ph type="sldImg" idx="2"/>
          </p:nvPr>
        </p:nvSpPr>
        <p:spPr>
          <a:xfrm>
            <a:off x="2416175" y="527050"/>
            <a:ext cx="4722813" cy="2655888"/>
          </a:xfrm>
          <a:prstGeom prst="rect">
            <a:avLst/>
          </a:prstGeom>
          <a:noFill/>
          <a:ln w="12700">
            <a:solidFill>
              <a:prstClr val="black"/>
            </a:solidFill>
          </a:ln>
        </p:spPr>
        <p:txBody>
          <a:bodyPr vert="horz" lIns="94045" tIns="47022" rIns="94045" bIns="47022" rtlCol="0" anchor="ctr"/>
          <a:lstStyle/>
          <a:p>
            <a:endParaRPr lang="cs-CZ"/>
          </a:p>
        </p:txBody>
      </p:sp>
      <p:sp>
        <p:nvSpPr>
          <p:cNvPr id="5" name="Notes Placeholder 4"/>
          <p:cNvSpPr>
            <a:spLocks noGrp="1"/>
          </p:cNvSpPr>
          <p:nvPr>
            <p:ph type="body" sz="quarter" idx="3"/>
          </p:nvPr>
        </p:nvSpPr>
        <p:spPr>
          <a:xfrm>
            <a:off x="955493" y="3360476"/>
            <a:ext cx="4941682" cy="3184907"/>
          </a:xfrm>
          <a:prstGeom prst="rect">
            <a:avLst/>
          </a:prstGeom>
        </p:spPr>
        <p:txBody>
          <a:bodyPr vert="horz" lIns="94045" tIns="47022" rIns="94045" bIns="47022" rtlCol="0"/>
          <a:lstStyle/>
          <a:p>
            <a:r>
              <a:rPr lang="en-US" dirty="0"/>
              <a:t>We will review these documents that are the primary documents used in almost all estate plans. </a:t>
            </a:r>
          </a:p>
          <a:p>
            <a:endParaRPr lang="en-US" dirty="0"/>
          </a:p>
          <a:p>
            <a:r>
              <a:rPr lang="en-US" dirty="0"/>
              <a:t>The next thing is to do is to start with the basics.  There is a real inclination in our business to jump to the most complex problem and tackle it first.  I think that is a mistake.  Start with the basics.  Everyone needs these.  What are they?</a:t>
            </a:r>
          </a:p>
          <a:p>
            <a:r>
              <a:rPr lang="en-US" dirty="0"/>
              <a:t>Will – indicates where you want property to go when you die.  Also important to nominate a guardian for minor children and to name a PR.</a:t>
            </a:r>
          </a:p>
          <a:p>
            <a:r>
              <a:rPr lang="en-US" dirty="0"/>
              <a:t>Power of Attorney – gives an agent – the attorney in fact – the ability to act on your behalf on legal and financial matters.  Can take effect immediately or upon disability.  If immediate, it can either continue or stop upon my incapacity.</a:t>
            </a:r>
          </a:p>
          <a:p>
            <a:r>
              <a:rPr lang="en-US" dirty="0"/>
              <a:t>Living Will – End of life instructions when you are incapable of making those decisions yourself.  Terry Schiavo</a:t>
            </a:r>
          </a:p>
          <a:p>
            <a:r>
              <a:rPr lang="en-US" dirty="0"/>
              <a:t>Medical Power of Attorney – Decisions regarding your health care when you are not able to make them. </a:t>
            </a:r>
          </a:p>
          <a:p>
            <a:endParaRPr lang="en-US" dirty="0"/>
          </a:p>
          <a:p>
            <a:r>
              <a:rPr lang="en-US" dirty="0"/>
              <a:t>If you have this discussion, you will get a really good idea of what people want from their estate planning.  Excluding tax planning, but tax planning is rarely the most important thing on the mind of your clients when they do estate planning.  Do this first, then move to taxes.</a:t>
            </a:r>
          </a:p>
          <a:p>
            <a:r>
              <a:rPr lang="en-US" dirty="0"/>
              <a:t>
</a:t>
            </a:r>
          </a:p>
        </p:txBody>
      </p:sp>
      <p:sp>
        <p:nvSpPr>
          <p:cNvPr id="6" name="Footer Placeholder 5"/>
          <p:cNvSpPr>
            <a:spLocks noGrp="1"/>
          </p:cNvSpPr>
          <p:nvPr>
            <p:ph type="ftr" sz="quarter" idx="4"/>
          </p:nvPr>
        </p:nvSpPr>
        <p:spPr>
          <a:xfrm>
            <a:off x="2" y="6720957"/>
            <a:ext cx="4140463" cy="352786"/>
          </a:xfrm>
          <a:prstGeom prst="rect">
            <a:avLst/>
          </a:prstGeom>
        </p:spPr>
        <p:txBody>
          <a:bodyPr vert="horz" lIns="94045" tIns="47022" rIns="94045" bIns="47022" rtlCol="0" anchor="b"/>
          <a:lstStyle>
            <a:lvl1pPr algn="l">
              <a:defRPr sz="1300"/>
            </a:lvl1pPr>
          </a:lstStyle>
          <a:p>
            <a:endParaRPr lang="cs-CZ"/>
          </a:p>
        </p:txBody>
      </p:sp>
      <p:sp>
        <p:nvSpPr>
          <p:cNvPr id="7" name="Slide Number Placeholder 6"/>
          <p:cNvSpPr>
            <a:spLocks noGrp="1"/>
          </p:cNvSpPr>
          <p:nvPr>
            <p:ph type="sldNum" sz="quarter" idx="5"/>
          </p:nvPr>
        </p:nvSpPr>
        <p:spPr>
          <a:xfrm>
            <a:off x="5412795" y="6720957"/>
            <a:ext cx="4140463" cy="352786"/>
          </a:xfrm>
          <a:prstGeom prst="rect">
            <a:avLst/>
          </a:prstGeom>
        </p:spPr>
        <p:txBody>
          <a:bodyPr vert="horz" lIns="94045" tIns="47022" rIns="94045" bIns="47022" rtlCol="0" anchor="b"/>
          <a:lstStyle>
            <a:lvl1pPr algn="r">
              <a:defRPr sz="13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another reason to do tax planning second.  That is because these are big numbers.  Some of you may not have any clients that have to worry about the estate tax when the exemption is at these levels.</a:t>
            </a:r>
          </a:p>
          <a:p>
            <a:endParaRPr lang="en-US" dirty="0"/>
          </a:p>
          <a:p>
            <a:r>
              <a:rPr lang="en-US" dirty="0"/>
              <a:t>11.58/23.16 if you are married and remember that now there is portability between spouses, so if Jack dies first, Diane gets his unused exemption and vice versa.  Now there are sometimes reasons why a person might want to set aside the money in a trust at the first death, perhaps as an asset freeze or asset protection, but generally, most people will just want to take over the spouse’s unused exemption.  Of course if you have a couple that is not married, I’m talking to you Goldie and Kurt, there is no portability between unmarried spouses so they may need to plan to use both exemptions.  That isn’t Jack and Diane though.</a:t>
            </a:r>
          </a:p>
          <a:p>
            <a:endParaRPr lang="en-US" dirty="0"/>
          </a:p>
          <a:p>
            <a:r>
              <a:rPr lang="en-US" dirty="0"/>
              <a:t>In the facts of this case, we know the business is worth about 23 million, but we don’t know what the rest of their estate is.  Weird right?  No, we almost always work on incomplete facts.  The better you </a:t>
            </a:r>
            <a:r>
              <a:rPr lang="en-US" dirty="0" err="1"/>
              <a:t>factfind</a:t>
            </a:r>
            <a:r>
              <a:rPr lang="en-US" dirty="0"/>
              <a:t>, the better we plan, but there are always little things we wish we knew.</a:t>
            </a:r>
          </a:p>
          <a:p>
            <a:endParaRPr lang="en-US" dirty="0"/>
          </a:p>
          <a:p>
            <a:r>
              <a:rPr lang="en-US" dirty="0"/>
              <a:t>Since Jack and Diane are close to the levels they may not want to plan, but then ask them…</a:t>
            </a:r>
          </a:p>
          <a:p>
            <a:endParaRPr lang="en-US" dirty="0"/>
          </a:p>
          <a:p>
            <a:r>
              <a:rPr lang="en-US" dirty="0"/>
              <a:t>I find it helpful to try and put people in 3 main categories when talking about estate tax planning:</a:t>
            </a:r>
          </a:p>
          <a:p>
            <a:pPr marL="228600" indent="-228600">
              <a:buAutoNum type="arabicPeriod"/>
            </a:pPr>
            <a:r>
              <a:rPr lang="en-US" dirty="0"/>
              <a:t>won’t pay</a:t>
            </a:r>
          </a:p>
          <a:p>
            <a:pPr marL="228600" indent="-228600">
              <a:buAutoNum type="arabicPeriod"/>
            </a:pPr>
            <a:r>
              <a:rPr lang="en-US" dirty="0"/>
              <a:t>Might pay</a:t>
            </a:r>
          </a:p>
          <a:p>
            <a:pPr marL="228600" indent="-228600">
              <a:buAutoNum type="arabicPeriod"/>
            </a:pPr>
            <a:r>
              <a:rPr lang="en-US" dirty="0"/>
              <a:t>Will pay</a:t>
            </a:r>
          </a:p>
        </p:txBody>
      </p:sp>
      <p:sp>
        <p:nvSpPr>
          <p:cNvPr id="4" name="Slide Number Placeholder 3"/>
          <p:cNvSpPr>
            <a:spLocks noGrp="1"/>
          </p:cNvSpPr>
          <p:nvPr>
            <p:ph type="sldNum" sz="quarter" idx="5"/>
          </p:nvPr>
        </p:nvSpPr>
        <p:spPr/>
        <p:txBody>
          <a:bodyPr/>
          <a:lstStyle/>
          <a:p>
            <a:fld id="{0B0F7E37-2803-4241-B112-FACBE48455BB}" type="slidenum">
              <a:rPr lang="en-US" smtClean="0"/>
              <a:t>7</a:t>
            </a:fld>
            <a:endParaRPr lang="en-US"/>
          </a:p>
        </p:txBody>
      </p:sp>
    </p:spTree>
    <p:extLst>
      <p:ext uri="{BB962C8B-B14F-4D97-AF65-F5344CB8AC3E}">
        <p14:creationId xmlns:p14="http://schemas.microsoft.com/office/powerpoint/2010/main" val="98500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only fair to talk about how to manage the amount of the estate tax before you talk about how to pay for the tax.  You will lose credibility with the other advisers if you don’t care about reducing the tax bill and just suggesting that they purchase a big life insurance policy to pay for it.  How do you do that?</a:t>
            </a:r>
          </a:p>
          <a:p>
            <a:endParaRPr lang="en-US" dirty="0"/>
          </a:p>
          <a:p>
            <a:r>
              <a:rPr lang="en-US" dirty="0"/>
              <a:t>Think about making gifts during life.  Discounting – essentially giving something away where the gift tax value is less than if you gave it away outright.  Large exemptions.  May be a use it or lose it situation.  If a client has a large estate and doesn’t use that $11 million exemption before it reverts to $5 million in 2026 (or earlier), they may have missed a major opportunity.</a:t>
            </a:r>
          </a:p>
          <a:p>
            <a:endParaRPr lang="en-US" dirty="0"/>
          </a:p>
          <a:p>
            <a:r>
              <a:rPr lang="en-US" dirty="0"/>
              <a:t>Charitable – Two ways to avoid estate tax all together.  Give to spouse or give to charity.  You can give to charity and reduce your estate tax liability, possibly even to zero.  There are many, many strategies but I want you to remember that this is a good opportunity for a wealth replacement policy.  If Jack and Diane leave everything to a charity, the kids might feel cheated.  No one wants to feel cheated.  Buy some life insurance.</a:t>
            </a:r>
          </a:p>
        </p:txBody>
      </p:sp>
      <p:sp>
        <p:nvSpPr>
          <p:cNvPr id="4" name="Slide Number Placeholder 3"/>
          <p:cNvSpPr>
            <a:spLocks noGrp="1"/>
          </p:cNvSpPr>
          <p:nvPr>
            <p:ph type="sldNum" sz="quarter" idx="5"/>
          </p:nvPr>
        </p:nvSpPr>
        <p:spPr/>
        <p:txBody>
          <a:bodyPr/>
          <a:lstStyle/>
          <a:p>
            <a:fld id="{0B0F7E37-2803-4241-B112-FACBE48455BB}" type="slidenum">
              <a:rPr lang="en-US" smtClean="0"/>
              <a:t>8</a:t>
            </a:fld>
            <a:endParaRPr lang="en-US"/>
          </a:p>
        </p:txBody>
      </p:sp>
    </p:spTree>
    <p:extLst>
      <p:ext uri="{BB962C8B-B14F-4D97-AF65-F5344CB8AC3E}">
        <p14:creationId xmlns:p14="http://schemas.microsoft.com/office/powerpoint/2010/main" val="328738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our first polling question.  </a:t>
            </a:r>
          </a:p>
          <a:p>
            <a:endParaRPr lang="en-US" dirty="0"/>
          </a:p>
          <a:p>
            <a:r>
              <a:rPr lang="en-US" dirty="0"/>
              <a:t>I was fortunate to participate in a study group for CAP and advisers always tend to think that their clients don’t want them to bring it up.  The clients will ask if they want to talk about it.  That isn’t the case.  In many cases, they are waiting for you but not just as a throw away.  Do you w</a:t>
            </a:r>
          </a:p>
        </p:txBody>
      </p:sp>
      <p:sp>
        <p:nvSpPr>
          <p:cNvPr id="4" name="Slide Number Placeholder 3"/>
          <p:cNvSpPr>
            <a:spLocks noGrp="1"/>
          </p:cNvSpPr>
          <p:nvPr>
            <p:ph type="sldNum" sz="quarter" idx="5"/>
          </p:nvPr>
        </p:nvSpPr>
        <p:spPr/>
        <p:txBody>
          <a:bodyPr/>
          <a:lstStyle/>
          <a:p>
            <a:fld id="{0B0F7E37-2803-4241-B112-FACBE48455BB}" type="slidenum">
              <a:rPr lang="en-US" smtClean="0"/>
              <a:t>9</a:t>
            </a:fld>
            <a:endParaRPr lang="en-US"/>
          </a:p>
        </p:txBody>
      </p:sp>
    </p:spTree>
    <p:extLst>
      <p:ext uri="{BB962C8B-B14F-4D97-AF65-F5344CB8AC3E}">
        <p14:creationId xmlns:p14="http://schemas.microsoft.com/office/powerpoint/2010/main" val="153754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4950-6EAD-4462-81AC-72C1D6D84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5363D-8434-4C38-A0CC-1B6C17B325D0}"/>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2710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r Divider Slide">
    <p:bg>
      <p:bgPr>
        <a:gradFill rotWithShape="0">
          <a:gsLst>
            <a:gs pos="0">
              <a:srgbClr val="1188BD"/>
            </a:gs>
            <a:gs pos="88000">
              <a:srgbClr val="016EB7"/>
            </a:gs>
            <a:gs pos="100000">
              <a:srgbClr val="016EB7"/>
            </a:gs>
          </a:gsLst>
          <a:lin ang="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E4B3D2-C17E-3D41-96F6-E5ED51CF16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0485" y="5996518"/>
            <a:ext cx="2254249" cy="43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2"/>
          </p:nvPr>
        </p:nvSpPr>
        <p:spPr>
          <a:xfrm>
            <a:off x="2317670" y="2169763"/>
            <a:ext cx="7556661" cy="1270912"/>
          </a:xfrm>
          <a:noFill/>
        </p:spPr>
        <p:txBody>
          <a:bodyPr anchor="b"/>
          <a:lstStyle>
            <a:lvl1pPr marL="0" indent="0" algn="ctr">
              <a:buNone/>
              <a:defRPr sz="4667">
                <a:solidFill>
                  <a:srgbClr val="BDD8F0"/>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12" name="Text Placeholder 10"/>
          <p:cNvSpPr>
            <a:spLocks noGrp="1"/>
          </p:cNvSpPr>
          <p:nvPr>
            <p:ph type="body" sz="quarter" idx="13"/>
          </p:nvPr>
        </p:nvSpPr>
        <p:spPr>
          <a:xfrm>
            <a:off x="2317670" y="3440674"/>
            <a:ext cx="7556661" cy="418909"/>
          </a:xfrm>
          <a:noFill/>
        </p:spPr>
        <p:txBody>
          <a:bodyPr/>
          <a:lstStyle>
            <a:lvl1pPr marL="0" indent="0" algn="ctr">
              <a:buNone/>
              <a:defRPr sz="2400">
                <a:solidFill>
                  <a:srgbClr val="BDD8F0"/>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Tree>
    <p:extLst>
      <p:ext uri="{BB962C8B-B14F-4D97-AF65-F5344CB8AC3E}">
        <p14:creationId xmlns:p14="http://schemas.microsoft.com/office/powerpoint/2010/main" val="366336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189D-A956-4D67-A42E-4E7D82683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0BB51-8256-41CC-BC48-7EB5F6C7A6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411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8FCF-9ED3-4E0A-ADA9-E14A1AC1C9EA}"/>
              </a:ext>
            </a:extLst>
          </p:cNvPr>
          <p:cNvSpPr>
            <a:spLocks noGrp="1"/>
          </p:cNvSpPr>
          <p:nvPr>
            <p:ph type="title"/>
          </p:nvPr>
        </p:nvSpPr>
        <p:spPr>
          <a:xfrm>
            <a:off x="831851" y="576263"/>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EC71E09-114D-4AC4-9641-0AFB955BE8DA}"/>
              </a:ext>
            </a:extLst>
          </p:cNvPr>
          <p:cNvSpPr>
            <a:spLocks noGrp="1"/>
          </p:cNvSpPr>
          <p:nvPr>
            <p:ph type="body" idx="1"/>
          </p:nvPr>
        </p:nvSpPr>
        <p:spPr>
          <a:xfrm>
            <a:off x="831851" y="362281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713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18A3-B385-4231-BC84-2C71BB956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B2301-BABB-4F29-86CB-865B0F1C30B8}"/>
              </a:ext>
            </a:extLst>
          </p:cNvPr>
          <p:cNvSpPr>
            <a:spLocks noGrp="1"/>
          </p:cNvSpPr>
          <p:nvPr>
            <p:ph sz="half" idx="1"/>
          </p:nvPr>
        </p:nvSpPr>
        <p:spPr>
          <a:xfrm>
            <a:off x="838200" y="3131083"/>
            <a:ext cx="5181600" cy="30458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EE24B-D15F-4371-803C-52CC217FAFDD}"/>
              </a:ext>
            </a:extLst>
          </p:cNvPr>
          <p:cNvSpPr>
            <a:spLocks noGrp="1"/>
          </p:cNvSpPr>
          <p:nvPr>
            <p:ph sz="half" idx="2"/>
          </p:nvPr>
        </p:nvSpPr>
        <p:spPr>
          <a:xfrm>
            <a:off x="6172200" y="3131083"/>
            <a:ext cx="5181600" cy="30458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406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B440-5115-4DEE-BB5F-8DAD167E72A1}"/>
              </a:ext>
            </a:extLst>
          </p:cNvPr>
          <p:cNvSpPr>
            <a:spLocks noGrp="1"/>
          </p:cNvSpPr>
          <p:nvPr>
            <p:ph type="title"/>
          </p:nvPr>
        </p:nvSpPr>
        <p:spPr>
          <a:xfrm>
            <a:off x="839788" y="15078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2F8C8-A243-465C-9EFA-DFED8F55EDDE}"/>
              </a:ext>
            </a:extLst>
          </p:cNvPr>
          <p:cNvSpPr>
            <a:spLocks noGrp="1"/>
          </p:cNvSpPr>
          <p:nvPr>
            <p:ph type="body" idx="1"/>
          </p:nvPr>
        </p:nvSpPr>
        <p:spPr>
          <a:xfrm>
            <a:off x="839789" y="2521131"/>
            <a:ext cx="5157787"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9C37329-9E54-4C03-912A-B5DF93BCCB75}"/>
              </a:ext>
            </a:extLst>
          </p:cNvPr>
          <p:cNvSpPr>
            <a:spLocks noGrp="1"/>
          </p:cNvSpPr>
          <p:nvPr>
            <p:ph sz="half" idx="2"/>
          </p:nvPr>
        </p:nvSpPr>
        <p:spPr>
          <a:xfrm>
            <a:off x="839789" y="3161211"/>
            <a:ext cx="5157787"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36F8E7-CACE-48BA-9989-2D8A5CD8E9B1}"/>
              </a:ext>
            </a:extLst>
          </p:cNvPr>
          <p:cNvSpPr>
            <a:spLocks noGrp="1"/>
          </p:cNvSpPr>
          <p:nvPr>
            <p:ph type="body" sz="quarter" idx="3"/>
          </p:nvPr>
        </p:nvSpPr>
        <p:spPr>
          <a:xfrm>
            <a:off x="6172201" y="2521131"/>
            <a:ext cx="5183188"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890D170-9B5F-4ED5-BC29-CFAA8D0EABFD}"/>
              </a:ext>
            </a:extLst>
          </p:cNvPr>
          <p:cNvSpPr>
            <a:spLocks noGrp="1"/>
          </p:cNvSpPr>
          <p:nvPr>
            <p:ph sz="quarter" idx="4"/>
          </p:nvPr>
        </p:nvSpPr>
        <p:spPr>
          <a:xfrm>
            <a:off x="6172201" y="3161211"/>
            <a:ext cx="5183188"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23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8B5B-B976-4BFB-AC55-835ACDC5F840}"/>
              </a:ext>
            </a:extLst>
          </p:cNvPr>
          <p:cNvSpPr>
            <a:spLocks noGrp="1"/>
          </p:cNvSpPr>
          <p:nvPr>
            <p:ph type="title"/>
          </p:nvPr>
        </p:nvSpPr>
        <p:spPr>
          <a:xfrm>
            <a:off x="838200" y="1835138"/>
            <a:ext cx="10515600" cy="1325563"/>
          </a:xfrm>
        </p:spPr>
        <p:txBody>
          <a:bodyPr/>
          <a:lstStyle/>
          <a:p>
            <a:r>
              <a:rPr lang="en-US" dirty="0"/>
              <a:t>Click to edit Master title style</a:t>
            </a:r>
          </a:p>
        </p:txBody>
      </p:sp>
    </p:spTree>
    <p:extLst>
      <p:ext uri="{BB962C8B-B14F-4D97-AF65-F5344CB8AC3E}">
        <p14:creationId xmlns:p14="http://schemas.microsoft.com/office/powerpoint/2010/main" val="253222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91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7CA0-5651-4829-8A93-6E70A173757A}"/>
              </a:ext>
            </a:extLst>
          </p:cNvPr>
          <p:cNvSpPr>
            <a:spLocks noGrp="1"/>
          </p:cNvSpPr>
          <p:nvPr>
            <p:ph type="title"/>
          </p:nvPr>
        </p:nvSpPr>
        <p:spPr>
          <a:xfrm>
            <a:off x="839788" y="2024743"/>
            <a:ext cx="3932237" cy="1717766"/>
          </a:xfrm>
        </p:spPr>
        <p:txBody>
          <a:bodyPr anchor="b">
            <a:noAutofit/>
          </a:bodyPr>
          <a:lstStyle>
            <a:lvl1pPr>
              <a:defRPr sz="4800"/>
            </a:lvl1pPr>
          </a:lstStyle>
          <a:p>
            <a:r>
              <a:rPr lang="en-US" dirty="0"/>
              <a:t>Click to edit Master title style</a:t>
            </a:r>
          </a:p>
        </p:txBody>
      </p:sp>
      <p:sp>
        <p:nvSpPr>
          <p:cNvPr id="3" name="Picture Placeholder 2">
            <a:extLst>
              <a:ext uri="{FF2B5EF4-FFF2-40B4-BE49-F238E27FC236}">
                <a16:creationId xmlns:a16="http://schemas.microsoft.com/office/drawing/2014/main" id="{885460DE-02CD-4B13-BD62-01E55DFF7519}"/>
              </a:ext>
            </a:extLst>
          </p:cNvPr>
          <p:cNvSpPr>
            <a:spLocks noGrp="1"/>
          </p:cNvSpPr>
          <p:nvPr>
            <p:ph type="pic" idx="1"/>
          </p:nvPr>
        </p:nvSpPr>
        <p:spPr>
          <a:xfrm>
            <a:off x="5183188" y="1776549"/>
            <a:ext cx="6172200" cy="439801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40847B6-E020-4C80-87BA-23B6E660AAD9}"/>
              </a:ext>
            </a:extLst>
          </p:cNvPr>
          <p:cNvSpPr>
            <a:spLocks noGrp="1"/>
          </p:cNvSpPr>
          <p:nvPr>
            <p:ph type="body" sz="half" idx="2"/>
          </p:nvPr>
        </p:nvSpPr>
        <p:spPr>
          <a:xfrm>
            <a:off x="839788" y="3931920"/>
            <a:ext cx="3932237" cy="225057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Tree>
    <p:extLst>
      <p:ext uri="{BB962C8B-B14F-4D97-AF65-F5344CB8AC3E}">
        <p14:creationId xmlns:p14="http://schemas.microsoft.com/office/powerpoint/2010/main" val="150233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1F30BB5-2B32-5F40-B025-6DEDB38206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2600" y="5988051"/>
            <a:ext cx="2152651" cy="43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467784" y="452971"/>
            <a:ext cx="11271248" cy="5199685"/>
          </a:xfrm>
          <a:solidFill>
            <a:srgbClr val="E6E7E9"/>
          </a:solidFill>
        </p:spPr>
        <p:txBody>
          <a:bodyPr/>
          <a:lstStyle/>
          <a:p>
            <a:pPr lvl="0"/>
            <a:r>
              <a:rPr lang="en-US" noProof="0" dirty="0"/>
              <a:t>Click icon to add picture</a:t>
            </a:r>
          </a:p>
        </p:txBody>
      </p:sp>
      <p:sp>
        <p:nvSpPr>
          <p:cNvPr id="11" name="Text Placeholder 10"/>
          <p:cNvSpPr>
            <a:spLocks noGrp="1"/>
          </p:cNvSpPr>
          <p:nvPr>
            <p:ph type="body" sz="quarter" idx="12"/>
          </p:nvPr>
        </p:nvSpPr>
        <p:spPr>
          <a:xfrm>
            <a:off x="452968" y="2425887"/>
            <a:ext cx="5111749" cy="775855"/>
          </a:xfrm>
          <a:noFill/>
        </p:spPr>
        <p:txBody>
          <a:bodyPr anchor="b"/>
          <a:lstStyle>
            <a:lvl1pPr marL="0" indent="0">
              <a:buNone/>
              <a:defRPr sz="4667">
                <a:solidFill>
                  <a:srgbClr val="BDD8F0"/>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12" name="Text Placeholder 10"/>
          <p:cNvSpPr>
            <a:spLocks noGrp="1"/>
          </p:cNvSpPr>
          <p:nvPr>
            <p:ph type="body" sz="quarter" idx="13"/>
          </p:nvPr>
        </p:nvSpPr>
        <p:spPr>
          <a:xfrm>
            <a:off x="452968" y="3201742"/>
            <a:ext cx="5111749" cy="418909"/>
          </a:xfrm>
          <a:noFill/>
        </p:spPr>
        <p:txBody>
          <a:bodyPr/>
          <a:lstStyle>
            <a:lvl1pPr marL="0" indent="0">
              <a:buNone/>
              <a:defRPr sz="2400">
                <a:solidFill>
                  <a:srgbClr val="BDD8F0"/>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Tree>
    <p:extLst>
      <p:ext uri="{BB962C8B-B14F-4D97-AF65-F5344CB8AC3E}">
        <p14:creationId xmlns:p14="http://schemas.microsoft.com/office/powerpoint/2010/main" val="251721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26E42-E1F5-4F93-802E-EA181878458E}"/>
              </a:ext>
            </a:extLst>
          </p:cNvPr>
          <p:cNvSpPr>
            <a:spLocks noGrp="1"/>
          </p:cNvSpPr>
          <p:nvPr>
            <p:ph type="title"/>
          </p:nvPr>
        </p:nvSpPr>
        <p:spPr>
          <a:xfrm>
            <a:off x="838200" y="162613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0DC23E4-8798-4106-B0BB-F13F47318D5C}"/>
              </a:ext>
            </a:extLst>
          </p:cNvPr>
          <p:cNvSpPr>
            <a:spLocks noGrp="1"/>
          </p:cNvSpPr>
          <p:nvPr>
            <p:ph type="body" idx="1"/>
          </p:nvPr>
        </p:nvSpPr>
        <p:spPr>
          <a:xfrm>
            <a:off x="838200" y="3304903"/>
            <a:ext cx="10515600" cy="28720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EE9F1956-0A5E-4ED4-BE89-54E25CCC3CCC}"/>
              </a:ext>
            </a:extLst>
          </p:cNvPr>
          <p:cNvSpPr/>
          <p:nvPr userDrawn="1"/>
        </p:nvSpPr>
        <p:spPr>
          <a:xfrm>
            <a:off x="0" y="6530171"/>
            <a:ext cx="12192001" cy="356995"/>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Rectangle 8">
            <a:extLst>
              <a:ext uri="{FF2B5EF4-FFF2-40B4-BE49-F238E27FC236}">
                <a16:creationId xmlns:a16="http://schemas.microsoft.com/office/drawing/2014/main" id="{6E6766F9-ACC1-4BD1-8295-28D093A1A19C}"/>
              </a:ext>
            </a:extLst>
          </p:cNvPr>
          <p:cNvSpPr/>
          <p:nvPr userDrawn="1"/>
        </p:nvSpPr>
        <p:spPr>
          <a:xfrm>
            <a:off x="-1" y="-1"/>
            <a:ext cx="12192001" cy="1110785"/>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descr="A picture containing drawing&#10;&#10;Description automatically generated">
            <a:extLst>
              <a:ext uri="{FF2B5EF4-FFF2-40B4-BE49-F238E27FC236}">
                <a16:creationId xmlns:a16="http://schemas.microsoft.com/office/drawing/2014/main" id="{F03389A0-EB95-4A8A-8E8C-75FD85A181D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84508" y="150076"/>
            <a:ext cx="2666692" cy="801579"/>
          </a:xfrm>
          <a:prstGeom prst="rect">
            <a:avLst/>
          </a:prstGeom>
        </p:spPr>
      </p:pic>
      <p:pic>
        <p:nvPicPr>
          <p:cNvPr id="17" name="Picture 16" descr="A close up of a logo&#10;&#10;Description automatically generated">
            <a:extLst>
              <a:ext uri="{FF2B5EF4-FFF2-40B4-BE49-F238E27FC236}">
                <a16:creationId xmlns:a16="http://schemas.microsoft.com/office/drawing/2014/main" id="{D0B806FD-E96C-4862-8D01-B731F7C324B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03785" y="192499"/>
            <a:ext cx="1777520" cy="764334"/>
          </a:xfrm>
          <a:prstGeom prst="rect">
            <a:avLst/>
          </a:prstGeom>
        </p:spPr>
      </p:pic>
    </p:spTree>
    <p:extLst>
      <p:ext uri="{BB962C8B-B14F-4D97-AF65-F5344CB8AC3E}">
        <p14:creationId xmlns:p14="http://schemas.microsoft.com/office/powerpoint/2010/main" val="3478733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xStyles>
    <p:titleStyle>
      <a:lvl1pPr algn="l" defTabSz="914377" rtl="0" eaLnBrk="1" latinLnBrk="0" hangingPunct="1">
        <a:lnSpc>
          <a:spcPct val="90000"/>
        </a:lnSpc>
        <a:spcBef>
          <a:spcPct val="0"/>
        </a:spcBef>
        <a:buNone/>
        <a:defRPr sz="4400" kern="1200">
          <a:solidFill>
            <a:schemeClr val="tx1">
              <a:lumMod val="85000"/>
              <a:lumOff val="15000"/>
            </a:schemeClr>
          </a:solidFill>
          <a:latin typeface="Montserrat" panose="00000500000000000000" pitchFamily="50"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mailto:ron.lee@mutualofomaha.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6">
            <a:extLst>
              <a:ext uri="{FF2B5EF4-FFF2-40B4-BE49-F238E27FC236}">
                <a16:creationId xmlns:a16="http://schemas.microsoft.com/office/drawing/2014/main" id="{55C85E49-5D95-0645-BBC6-B3F23F0AA8C1}"/>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5901" b="5901"/>
          <a:stretch>
            <a:fillRect/>
          </a:stretch>
        </p:blipFill>
        <p:spPr>
          <a:xfrm>
            <a:off x="467784" y="1240371"/>
            <a:ext cx="11271248" cy="5199685"/>
          </a:xfrm>
        </p:spPr>
      </p:pic>
      <p:sp>
        <p:nvSpPr>
          <p:cNvPr id="6" name="Rectangle 5">
            <a:extLst>
              <a:ext uri="{FF2B5EF4-FFF2-40B4-BE49-F238E27FC236}">
                <a16:creationId xmlns:a16="http://schemas.microsoft.com/office/drawing/2014/main" id="{D589C731-42C9-C648-B8BA-75067CBBA5CA}"/>
              </a:ext>
            </a:extLst>
          </p:cNvPr>
          <p:cNvSpPr/>
          <p:nvPr/>
        </p:nvSpPr>
        <p:spPr>
          <a:xfrm rot="16200000">
            <a:off x="1514474" y="1028695"/>
            <a:ext cx="3210984" cy="5966884"/>
          </a:xfrm>
          <a:prstGeom prst="rect">
            <a:avLst/>
          </a:prstGeom>
          <a:gradFill>
            <a:gsLst>
              <a:gs pos="0">
                <a:srgbClr val="0F84BB"/>
              </a:gs>
              <a:gs pos="100000">
                <a:srgbClr val="026EB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 name="Text Placeholder 2">
            <a:extLst>
              <a:ext uri="{FF2B5EF4-FFF2-40B4-BE49-F238E27FC236}">
                <a16:creationId xmlns:a16="http://schemas.microsoft.com/office/drawing/2014/main" id="{75CF38DE-B12C-594C-BF17-C3C8096B869B}"/>
              </a:ext>
            </a:extLst>
          </p:cNvPr>
          <p:cNvSpPr>
            <a:spLocks noGrp="1"/>
          </p:cNvSpPr>
          <p:nvPr>
            <p:ph type="body" sz="quarter" idx="12"/>
          </p:nvPr>
        </p:nvSpPr>
        <p:spPr>
          <a:xfrm>
            <a:off x="452968" y="2868859"/>
            <a:ext cx="5111749" cy="883744"/>
          </a:xfrm>
        </p:spPr>
        <p:txBody>
          <a:bodyPr>
            <a:normAutofit fontScale="70000" lnSpcReduction="20000"/>
          </a:bodyPr>
          <a:lstStyle/>
          <a:p>
            <a:r>
              <a:rPr lang="en-US" dirty="0"/>
              <a:t>The </a:t>
            </a:r>
            <a:r>
              <a:rPr lang="en-US" dirty="0" err="1"/>
              <a:t>Feldmans</a:t>
            </a:r>
            <a:r>
              <a:rPr lang="en-US" dirty="0"/>
              <a:t> – Generation One</a:t>
            </a:r>
          </a:p>
        </p:txBody>
      </p:sp>
      <p:sp>
        <p:nvSpPr>
          <p:cNvPr id="4" name="Text Placeholder 3">
            <a:extLst>
              <a:ext uri="{FF2B5EF4-FFF2-40B4-BE49-F238E27FC236}">
                <a16:creationId xmlns:a16="http://schemas.microsoft.com/office/drawing/2014/main" id="{7A24E722-1306-C44B-9149-E91B66A43E7F}"/>
              </a:ext>
            </a:extLst>
          </p:cNvPr>
          <p:cNvSpPr>
            <a:spLocks noGrp="1"/>
          </p:cNvSpPr>
          <p:nvPr>
            <p:ph type="body" sz="quarter" idx="13"/>
          </p:nvPr>
        </p:nvSpPr>
        <p:spPr>
          <a:xfrm>
            <a:off x="452968" y="3989142"/>
            <a:ext cx="5111749" cy="1236001"/>
          </a:xfrm>
        </p:spPr>
        <p:txBody>
          <a:bodyPr>
            <a:normAutofit fontScale="85000" lnSpcReduction="20000"/>
          </a:bodyPr>
          <a:lstStyle/>
          <a:p>
            <a:r>
              <a:rPr lang="en-US" dirty="0"/>
              <a:t>Ron Lee, JD CLU ChFC CAP</a:t>
            </a:r>
          </a:p>
          <a:p>
            <a:r>
              <a:rPr lang="en-US" dirty="0"/>
              <a:t>Vice President, Advanced Markets and Brokerage Field Relations</a:t>
            </a:r>
          </a:p>
          <a:p>
            <a:r>
              <a:rPr lang="en-US" dirty="0">
                <a:solidFill>
                  <a:schemeClr val="bg1"/>
                </a:solidFill>
                <a:hlinkClick r:id="rId4">
                  <a:extLst>
                    <a:ext uri="{A12FA001-AC4F-418D-AE19-62706E023703}">
                      <ahyp:hlinkClr xmlns:ahyp="http://schemas.microsoft.com/office/drawing/2018/hyperlinkcolor" val="tx"/>
                    </a:ext>
                  </a:extLst>
                </a:hlinkClick>
              </a:rPr>
              <a:t>ron.lee@mutualofomaha.com</a:t>
            </a:r>
            <a:endParaRPr lang="en-US" dirty="0">
              <a:solidFill>
                <a:schemeClr val="bg1"/>
              </a:solidFill>
            </a:endParaRPr>
          </a:p>
        </p:txBody>
      </p:sp>
    </p:spTree>
    <p:extLst>
      <p:ext uri="{BB962C8B-B14F-4D97-AF65-F5344CB8AC3E}">
        <p14:creationId xmlns:p14="http://schemas.microsoft.com/office/powerpoint/2010/main" val="366162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ADCF-E82E-4E3D-8DEC-D6E4114AD2B8}"/>
              </a:ext>
            </a:extLst>
          </p:cNvPr>
          <p:cNvSpPr>
            <a:spLocks noGrp="1"/>
          </p:cNvSpPr>
          <p:nvPr>
            <p:ph type="title"/>
          </p:nvPr>
        </p:nvSpPr>
        <p:spPr>
          <a:xfrm>
            <a:off x="838200" y="1105432"/>
            <a:ext cx="10515600" cy="1325563"/>
          </a:xfrm>
        </p:spPr>
        <p:txBody>
          <a:bodyPr/>
          <a:lstStyle/>
          <a:p>
            <a:r>
              <a:rPr lang="en-US" dirty="0">
                <a:solidFill>
                  <a:srgbClr val="0263A7"/>
                </a:solidFill>
              </a:rPr>
              <a:t>Pro Tip</a:t>
            </a:r>
          </a:p>
        </p:txBody>
      </p:sp>
      <p:sp>
        <p:nvSpPr>
          <p:cNvPr id="3" name="Content Placeholder 2">
            <a:extLst>
              <a:ext uri="{FF2B5EF4-FFF2-40B4-BE49-F238E27FC236}">
                <a16:creationId xmlns:a16="http://schemas.microsoft.com/office/drawing/2014/main" id="{CA8912D4-689B-4A88-A9EA-5409F6516744}"/>
              </a:ext>
            </a:extLst>
          </p:cNvPr>
          <p:cNvSpPr>
            <a:spLocks noGrp="1"/>
          </p:cNvSpPr>
          <p:nvPr>
            <p:ph idx="1"/>
          </p:nvPr>
        </p:nvSpPr>
        <p:spPr>
          <a:xfrm>
            <a:off x="838200" y="2430995"/>
            <a:ext cx="10515600" cy="2872060"/>
          </a:xfrm>
        </p:spPr>
        <p:txBody>
          <a:bodyPr>
            <a:noAutofit/>
          </a:bodyPr>
          <a:lstStyle/>
          <a:p>
            <a:r>
              <a:rPr lang="en-US" sz="3200" dirty="0"/>
              <a:t>Don’t assume that charitable giving conversation should be about taxes</a:t>
            </a:r>
          </a:p>
          <a:p>
            <a:pPr marL="0" indent="0">
              <a:buNone/>
            </a:pPr>
            <a:endParaRPr lang="en-US" dirty="0"/>
          </a:p>
          <a:p>
            <a:r>
              <a:rPr lang="en-US" sz="3200" dirty="0"/>
              <a:t>Instead: “What do you most want to change or preserve in the world?”</a:t>
            </a:r>
          </a:p>
        </p:txBody>
      </p:sp>
    </p:spTree>
    <p:extLst>
      <p:ext uri="{BB962C8B-B14F-4D97-AF65-F5344CB8AC3E}">
        <p14:creationId xmlns:p14="http://schemas.microsoft.com/office/powerpoint/2010/main" val="11884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EBD6-12FE-4C88-8EE2-CC5E062310A3}"/>
              </a:ext>
            </a:extLst>
          </p:cNvPr>
          <p:cNvSpPr>
            <a:spLocks noGrp="1"/>
          </p:cNvSpPr>
          <p:nvPr>
            <p:ph type="title"/>
          </p:nvPr>
        </p:nvSpPr>
        <p:spPr>
          <a:xfrm>
            <a:off x="838200" y="1105432"/>
            <a:ext cx="10515600" cy="1325563"/>
          </a:xfrm>
        </p:spPr>
        <p:txBody>
          <a:bodyPr/>
          <a:lstStyle/>
          <a:p>
            <a:r>
              <a:rPr lang="en-US" dirty="0">
                <a:solidFill>
                  <a:srgbClr val="0263A7"/>
                </a:solidFill>
              </a:rPr>
              <a:t>Ways To Manage the Estate Tax</a:t>
            </a:r>
          </a:p>
        </p:txBody>
      </p:sp>
      <p:sp>
        <p:nvSpPr>
          <p:cNvPr id="3" name="Content Placeholder 2">
            <a:extLst>
              <a:ext uri="{FF2B5EF4-FFF2-40B4-BE49-F238E27FC236}">
                <a16:creationId xmlns:a16="http://schemas.microsoft.com/office/drawing/2014/main" id="{E304B602-3528-4422-B4ED-B3581D95C2E3}"/>
              </a:ext>
            </a:extLst>
          </p:cNvPr>
          <p:cNvSpPr>
            <a:spLocks noGrp="1"/>
          </p:cNvSpPr>
          <p:nvPr>
            <p:ph idx="1"/>
          </p:nvPr>
        </p:nvSpPr>
        <p:spPr>
          <a:xfrm>
            <a:off x="838200" y="2430995"/>
            <a:ext cx="11090564" cy="2872060"/>
          </a:xfrm>
        </p:spPr>
        <p:txBody>
          <a:bodyPr>
            <a:noAutofit/>
          </a:bodyPr>
          <a:lstStyle/>
          <a:p>
            <a:pPr>
              <a:spcBef>
                <a:spcPts val="0"/>
              </a:spcBef>
            </a:pPr>
            <a:r>
              <a:rPr lang="en-US" sz="3200" dirty="0"/>
              <a:t>Consider generation skipping gifts</a:t>
            </a:r>
          </a:p>
          <a:p>
            <a:pPr lvl="1">
              <a:spcBef>
                <a:spcPts val="0"/>
              </a:spcBef>
            </a:pPr>
            <a:r>
              <a:rPr lang="en-US" sz="2800" dirty="0"/>
              <a:t>Generation 2 won’t have to pay estate taxes on those same assets when they die</a:t>
            </a:r>
          </a:p>
          <a:p>
            <a:pPr lvl="1">
              <a:spcBef>
                <a:spcPts val="0"/>
              </a:spcBef>
            </a:pPr>
            <a:r>
              <a:rPr lang="en-US" sz="2800" dirty="0"/>
              <a:t>Be aware of the generation skipping transfer tax (GSTT)</a:t>
            </a:r>
          </a:p>
          <a:p>
            <a:pPr lvl="2">
              <a:spcBef>
                <a:spcPts val="0"/>
              </a:spcBef>
            </a:pPr>
            <a:r>
              <a:rPr lang="en-US" sz="2600" dirty="0"/>
              <a:t>There is an exemption, but it is NOT portable between spouses</a:t>
            </a:r>
          </a:p>
          <a:p>
            <a:pPr lvl="2">
              <a:spcBef>
                <a:spcPts val="0"/>
              </a:spcBef>
            </a:pPr>
            <a:endParaRPr lang="en-US" sz="1600" dirty="0"/>
          </a:p>
          <a:p>
            <a:pPr>
              <a:spcBef>
                <a:spcPts val="0"/>
              </a:spcBef>
            </a:pPr>
            <a:r>
              <a:rPr lang="en-US" sz="3200" dirty="0"/>
              <a:t>Remember that this isn’t necessarily a conversation about taxes either</a:t>
            </a:r>
          </a:p>
          <a:p>
            <a:pPr lvl="1">
              <a:spcBef>
                <a:spcPts val="0"/>
              </a:spcBef>
            </a:pPr>
            <a:r>
              <a:rPr lang="en-US" sz="2800" dirty="0"/>
              <a:t>“What do you want to pass on to future generations of your family?”</a:t>
            </a:r>
          </a:p>
          <a:p>
            <a:pPr lvl="1">
              <a:spcBef>
                <a:spcPts val="0"/>
              </a:spcBef>
            </a:pPr>
            <a:r>
              <a:rPr lang="en-US" sz="2800" dirty="0"/>
              <a:t>This is more than passing wealth, it is passing a legacy</a:t>
            </a:r>
          </a:p>
        </p:txBody>
      </p:sp>
    </p:spTree>
    <p:extLst>
      <p:ext uri="{BB962C8B-B14F-4D97-AF65-F5344CB8AC3E}">
        <p14:creationId xmlns:p14="http://schemas.microsoft.com/office/powerpoint/2010/main" val="71988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359E-00EF-46D5-938C-4D1810DFC85B}"/>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E682D22A-53EB-40DB-AE0B-18194FE2FB11}"/>
              </a:ext>
            </a:extLst>
          </p:cNvPr>
          <p:cNvSpPr>
            <a:spLocks noGrp="1"/>
          </p:cNvSpPr>
          <p:nvPr>
            <p:ph idx="1"/>
          </p:nvPr>
        </p:nvSpPr>
        <p:spPr/>
        <p:txBody>
          <a:bodyPr>
            <a:normAutofit lnSpcReduction="10000"/>
          </a:bodyPr>
          <a:lstStyle/>
          <a:p>
            <a:pPr marL="0" indent="0">
              <a:buNone/>
            </a:pPr>
            <a:r>
              <a:rPr lang="en-US" dirty="0"/>
              <a:t>How often do you talk with clients about passing on values?</a:t>
            </a:r>
          </a:p>
          <a:p>
            <a:pPr marL="0" indent="0">
              <a:buNone/>
            </a:pPr>
            <a:r>
              <a:rPr lang="en-US" dirty="0"/>
              <a:t>a. Never</a:t>
            </a:r>
          </a:p>
          <a:p>
            <a:pPr marL="0" indent="0">
              <a:buNone/>
            </a:pPr>
            <a:r>
              <a:rPr lang="en-US" dirty="0"/>
              <a:t>b. Not very often</a:t>
            </a:r>
          </a:p>
          <a:p>
            <a:pPr marL="0" indent="0">
              <a:buNone/>
            </a:pPr>
            <a:r>
              <a:rPr lang="en-US" dirty="0"/>
              <a:t>c. Sometimes</a:t>
            </a:r>
          </a:p>
          <a:p>
            <a:pPr marL="0" indent="0">
              <a:buNone/>
            </a:pPr>
            <a:r>
              <a:rPr lang="en-US" dirty="0"/>
              <a:t>d. Fairly often</a:t>
            </a:r>
          </a:p>
          <a:p>
            <a:pPr marL="0" indent="0">
              <a:buNone/>
            </a:pPr>
            <a:r>
              <a:rPr lang="en-US" dirty="0"/>
              <a:t>e. Always</a:t>
            </a:r>
          </a:p>
        </p:txBody>
      </p:sp>
    </p:spTree>
    <p:extLst>
      <p:ext uri="{BB962C8B-B14F-4D97-AF65-F5344CB8AC3E}">
        <p14:creationId xmlns:p14="http://schemas.microsoft.com/office/powerpoint/2010/main" val="254211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4321CA-3C6E-46CD-A685-08FBE4C2D114}"/>
              </a:ext>
            </a:extLst>
          </p:cNvPr>
          <p:cNvSpPr>
            <a:spLocks noGrp="1"/>
          </p:cNvSpPr>
          <p:nvPr>
            <p:ph idx="1"/>
          </p:nvPr>
        </p:nvSpPr>
        <p:spPr>
          <a:xfrm>
            <a:off x="838199" y="2430995"/>
            <a:ext cx="11215255" cy="2872060"/>
          </a:xfrm>
        </p:spPr>
        <p:txBody>
          <a:bodyPr>
            <a:noAutofit/>
          </a:bodyPr>
          <a:lstStyle/>
          <a:p>
            <a:pPr>
              <a:spcBef>
                <a:spcPts val="0"/>
              </a:spcBef>
            </a:pPr>
            <a:r>
              <a:rPr lang="en-US" sz="3200" dirty="0"/>
              <a:t>What if the 2</a:t>
            </a:r>
            <a:r>
              <a:rPr lang="en-US" sz="3200" baseline="30000" dirty="0"/>
              <a:t>nd</a:t>
            </a:r>
            <a:r>
              <a:rPr lang="en-US" sz="3200" dirty="0"/>
              <a:t> to die policy is insufficient?</a:t>
            </a:r>
          </a:p>
          <a:p>
            <a:pPr lvl="1">
              <a:spcBef>
                <a:spcPts val="0"/>
              </a:spcBef>
            </a:pPr>
            <a:r>
              <a:rPr lang="en-US" sz="2800" dirty="0"/>
              <a:t>Not high enough face?</a:t>
            </a:r>
          </a:p>
          <a:p>
            <a:pPr lvl="1">
              <a:spcBef>
                <a:spcPts val="0"/>
              </a:spcBef>
            </a:pPr>
            <a:r>
              <a:rPr lang="en-US" sz="2800" dirty="0"/>
              <a:t>Hasn’t performed well</a:t>
            </a:r>
          </a:p>
          <a:p>
            <a:pPr lvl="1">
              <a:spcBef>
                <a:spcPts val="0"/>
              </a:spcBef>
            </a:pPr>
            <a:r>
              <a:rPr lang="en-US" sz="2800" dirty="0"/>
              <a:t>Hasn’t been funded appropriately</a:t>
            </a:r>
          </a:p>
          <a:p>
            <a:pPr lvl="1">
              <a:spcBef>
                <a:spcPts val="0"/>
              </a:spcBef>
            </a:pPr>
            <a:endParaRPr lang="en-US" sz="3200" dirty="0"/>
          </a:p>
          <a:p>
            <a:pPr>
              <a:spcBef>
                <a:spcPts val="0"/>
              </a:spcBef>
            </a:pPr>
            <a:r>
              <a:rPr lang="en-US" sz="3200" dirty="0"/>
              <a:t>Consider a 1035 exchange</a:t>
            </a:r>
          </a:p>
          <a:p>
            <a:pPr lvl="1">
              <a:spcBef>
                <a:spcPts val="0"/>
              </a:spcBef>
            </a:pPr>
            <a:r>
              <a:rPr lang="en-US" sz="2800" dirty="0"/>
              <a:t>Watch out for loans on the policy</a:t>
            </a:r>
          </a:p>
          <a:p>
            <a:pPr lvl="1">
              <a:spcBef>
                <a:spcPts val="0"/>
              </a:spcBef>
            </a:pPr>
            <a:r>
              <a:rPr lang="en-US" sz="2800" dirty="0"/>
              <a:t>Carefully consider if it is wise to replace a 25 year old policy</a:t>
            </a:r>
          </a:p>
          <a:p>
            <a:pPr lvl="2">
              <a:spcBef>
                <a:spcPts val="0"/>
              </a:spcBef>
            </a:pPr>
            <a:r>
              <a:rPr lang="en-US" sz="2600" dirty="0"/>
              <a:t>If not, just supplement with an additional (not replacement) policy</a:t>
            </a:r>
          </a:p>
        </p:txBody>
      </p:sp>
      <p:sp>
        <p:nvSpPr>
          <p:cNvPr id="6" name="Title 1">
            <a:extLst>
              <a:ext uri="{FF2B5EF4-FFF2-40B4-BE49-F238E27FC236}">
                <a16:creationId xmlns:a16="http://schemas.microsoft.com/office/drawing/2014/main" id="{37E1CAAA-CEF7-4A32-AC5D-62351C79E3AA}"/>
              </a:ext>
            </a:extLst>
          </p:cNvPr>
          <p:cNvSpPr>
            <a:spLocks noGrp="1"/>
          </p:cNvSpPr>
          <p:nvPr>
            <p:ph type="title"/>
          </p:nvPr>
        </p:nvSpPr>
        <p:spPr>
          <a:xfrm>
            <a:off x="838200" y="1105432"/>
            <a:ext cx="10515600" cy="1325563"/>
          </a:xfrm>
        </p:spPr>
        <p:txBody>
          <a:bodyPr/>
          <a:lstStyle/>
          <a:p>
            <a:r>
              <a:rPr lang="en-US" dirty="0">
                <a:solidFill>
                  <a:srgbClr val="0263A7"/>
                </a:solidFill>
              </a:rPr>
              <a:t>Ways To Manage the Estate Tax</a:t>
            </a:r>
          </a:p>
        </p:txBody>
      </p:sp>
    </p:spTree>
    <p:extLst>
      <p:ext uri="{BB962C8B-B14F-4D97-AF65-F5344CB8AC3E}">
        <p14:creationId xmlns:p14="http://schemas.microsoft.com/office/powerpoint/2010/main" val="1381623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2C02E-38F2-4612-8F32-A84C3133D438}"/>
              </a:ext>
            </a:extLst>
          </p:cNvPr>
          <p:cNvSpPr>
            <a:spLocks noGrp="1"/>
          </p:cNvSpPr>
          <p:nvPr>
            <p:ph idx="1"/>
          </p:nvPr>
        </p:nvSpPr>
        <p:spPr>
          <a:xfrm>
            <a:off x="838199" y="2430995"/>
            <a:ext cx="11229109" cy="2872060"/>
          </a:xfrm>
        </p:spPr>
        <p:txBody>
          <a:bodyPr>
            <a:noAutofit/>
          </a:bodyPr>
          <a:lstStyle/>
          <a:p>
            <a:r>
              <a:rPr lang="en-US" sz="3200" dirty="0"/>
              <a:t>What if they don’t like the irrevocable trust they are already in?</a:t>
            </a:r>
          </a:p>
          <a:p>
            <a:pPr lvl="1"/>
            <a:r>
              <a:rPr lang="en-US" sz="2800" dirty="0"/>
              <a:t>Partner with their attorney!</a:t>
            </a:r>
          </a:p>
          <a:p>
            <a:pPr lvl="1"/>
            <a:r>
              <a:rPr lang="en-US" sz="2800" dirty="0"/>
              <a:t>Look to the trust document</a:t>
            </a:r>
          </a:p>
          <a:p>
            <a:pPr lvl="1"/>
            <a:r>
              <a:rPr lang="en-US" sz="2800" dirty="0"/>
              <a:t>Look to state law</a:t>
            </a:r>
          </a:p>
        </p:txBody>
      </p:sp>
      <p:sp>
        <p:nvSpPr>
          <p:cNvPr id="6" name="Title 1">
            <a:extLst>
              <a:ext uri="{FF2B5EF4-FFF2-40B4-BE49-F238E27FC236}">
                <a16:creationId xmlns:a16="http://schemas.microsoft.com/office/drawing/2014/main" id="{9545AEAA-D65D-488C-9B5B-6F3336B0C9CA}"/>
              </a:ext>
            </a:extLst>
          </p:cNvPr>
          <p:cNvSpPr>
            <a:spLocks noGrp="1"/>
          </p:cNvSpPr>
          <p:nvPr>
            <p:ph type="title"/>
          </p:nvPr>
        </p:nvSpPr>
        <p:spPr>
          <a:xfrm>
            <a:off x="838200" y="1105432"/>
            <a:ext cx="10515600" cy="1325563"/>
          </a:xfrm>
        </p:spPr>
        <p:txBody>
          <a:bodyPr/>
          <a:lstStyle/>
          <a:p>
            <a:r>
              <a:rPr lang="en-US" dirty="0">
                <a:solidFill>
                  <a:srgbClr val="0263A7"/>
                </a:solidFill>
              </a:rPr>
              <a:t>Ways To Manage the Estate Tax</a:t>
            </a:r>
          </a:p>
        </p:txBody>
      </p:sp>
    </p:spTree>
    <p:extLst>
      <p:ext uri="{BB962C8B-B14F-4D97-AF65-F5344CB8AC3E}">
        <p14:creationId xmlns:p14="http://schemas.microsoft.com/office/powerpoint/2010/main" val="168439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145C7-F570-4325-92D5-0975613B1072}"/>
              </a:ext>
            </a:extLst>
          </p:cNvPr>
          <p:cNvSpPr>
            <a:spLocks noGrp="1"/>
          </p:cNvSpPr>
          <p:nvPr>
            <p:ph idx="1"/>
          </p:nvPr>
        </p:nvSpPr>
        <p:spPr>
          <a:xfrm>
            <a:off x="838199" y="2430995"/>
            <a:ext cx="11353801" cy="2872060"/>
          </a:xfrm>
        </p:spPr>
        <p:txBody>
          <a:bodyPr>
            <a:noAutofit/>
          </a:bodyPr>
          <a:lstStyle/>
          <a:p>
            <a:r>
              <a:rPr lang="en-US" sz="3200" dirty="0"/>
              <a:t>What if they don’t like the irrevocable trust they are already in?</a:t>
            </a:r>
          </a:p>
          <a:p>
            <a:r>
              <a:rPr lang="en-US" sz="3200" dirty="0"/>
              <a:t>Should they:</a:t>
            </a:r>
          </a:p>
          <a:p>
            <a:pPr lvl="1"/>
            <a:r>
              <a:rPr lang="en-US" sz="2800" dirty="0"/>
              <a:t>Modify it (judicial or nonjudicial)</a:t>
            </a:r>
          </a:p>
          <a:p>
            <a:pPr lvl="1"/>
            <a:r>
              <a:rPr lang="en-US" sz="2800" dirty="0"/>
              <a:t>Decant the trust</a:t>
            </a:r>
          </a:p>
          <a:p>
            <a:pPr lvl="1"/>
            <a:r>
              <a:rPr lang="en-US" sz="2800" dirty="0"/>
              <a:t>Sell the assets to a new trust (watch out for transfer for value)</a:t>
            </a:r>
          </a:p>
          <a:p>
            <a:pPr lvl="1"/>
            <a:r>
              <a:rPr lang="en-US" sz="2800" dirty="0"/>
              <a:t>Terminate the trust?</a:t>
            </a:r>
          </a:p>
          <a:p>
            <a:pPr lvl="1"/>
            <a:endParaRPr lang="en-US" dirty="0"/>
          </a:p>
        </p:txBody>
      </p:sp>
      <p:sp>
        <p:nvSpPr>
          <p:cNvPr id="9" name="Title 1">
            <a:extLst>
              <a:ext uri="{FF2B5EF4-FFF2-40B4-BE49-F238E27FC236}">
                <a16:creationId xmlns:a16="http://schemas.microsoft.com/office/drawing/2014/main" id="{6EE1411B-35CF-486B-93E3-8CBE7D70E575}"/>
              </a:ext>
            </a:extLst>
          </p:cNvPr>
          <p:cNvSpPr>
            <a:spLocks noGrp="1"/>
          </p:cNvSpPr>
          <p:nvPr>
            <p:ph type="title"/>
          </p:nvPr>
        </p:nvSpPr>
        <p:spPr>
          <a:xfrm>
            <a:off x="838200" y="1105432"/>
            <a:ext cx="10515600" cy="1325563"/>
          </a:xfrm>
        </p:spPr>
        <p:txBody>
          <a:bodyPr/>
          <a:lstStyle/>
          <a:p>
            <a:r>
              <a:rPr lang="en-US" dirty="0">
                <a:solidFill>
                  <a:srgbClr val="0263A7"/>
                </a:solidFill>
              </a:rPr>
              <a:t>Ways To Manage the Estate Tax</a:t>
            </a:r>
          </a:p>
        </p:txBody>
      </p:sp>
    </p:spTree>
    <p:extLst>
      <p:ext uri="{BB962C8B-B14F-4D97-AF65-F5344CB8AC3E}">
        <p14:creationId xmlns:p14="http://schemas.microsoft.com/office/powerpoint/2010/main" val="246806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4282-060D-4BAD-83C3-F856D3EBCB81}"/>
              </a:ext>
            </a:extLst>
          </p:cNvPr>
          <p:cNvSpPr>
            <a:spLocks noGrp="1"/>
          </p:cNvSpPr>
          <p:nvPr>
            <p:ph type="title"/>
          </p:nvPr>
        </p:nvSpPr>
        <p:spPr>
          <a:xfrm>
            <a:off x="838200" y="1105432"/>
            <a:ext cx="10515600" cy="1325563"/>
          </a:xfrm>
        </p:spPr>
        <p:txBody>
          <a:bodyPr/>
          <a:lstStyle/>
          <a:p>
            <a:r>
              <a:rPr lang="en-US" dirty="0">
                <a:solidFill>
                  <a:srgbClr val="0263A7"/>
                </a:solidFill>
              </a:rPr>
              <a:t>Asset Protection</a:t>
            </a:r>
          </a:p>
        </p:txBody>
      </p:sp>
      <p:sp>
        <p:nvSpPr>
          <p:cNvPr id="3" name="Content Placeholder 2">
            <a:extLst>
              <a:ext uri="{FF2B5EF4-FFF2-40B4-BE49-F238E27FC236}">
                <a16:creationId xmlns:a16="http://schemas.microsoft.com/office/drawing/2014/main" id="{0AD5C1EF-D1C5-4A08-8D3E-8C826012CCB8}"/>
              </a:ext>
            </a:extLst>
          </p:cNvPr>
          <p:cNvSpPr>
            <a:spLocks noGrp="1"/>
          </p:cNvSpPr>
          <p:nvPr>
            <p:ph idx="1"/>
          </p:nvPr>
        </p:nvSpPr>
        <p:spPr>
          <a:xfrm>
            <a:off x="838200" y="2430995"/>
            <a:ext cx="10515600" cy="2872060"/>
          </a:xfrm>
        </p:spPr>
        <p:txBody>
          <a:bodyPr>
            <a:noAutofit/>
          </a:bodyPr>
          <a:lstStyle/>
          <a:p>
            <a:pPr>
              <a:spcBef>
                <a:spcPts val="0"/>
              </a:spcBef>
            </a:pPr>
            <a:r>
              <a:rPr lang="en-US" sz="3200" dirty="0"/>
              <a:t>Don’t forget to protect the family wealth</a:t>
            </a:r>
          </a:p>
          <a:p>
            <a:pPr lvl="1">
              <a:spcBef>
                <a:spcPts val="0"/>
              </a:spcBef>
            </a:pPr>
            <a:r>
              <a:rPr lang="en-US" sz="2800" dirty="0"/>
              <a:t>Creditors of generation 1</a:t>
            </a:r>
          </a:p>
          <a:p>
            <a:pPr lvl="1">
              <a:spcBef>
                <a:spcPts val="0"/>
              </a:spcBef>
            </a:pPr>
            <a:r>
              <a:rPr lang="en-US" sz="2800" dirty="0"/>
              <a:t>Creditors of subsequent generations</a:t>
            </a:r>
          </a:p>
          <a:p>
            <a:pPr lvl="1">
              <a:spcBef>
                <a:spcPts val="0"/>
              </a:spcBef>
            </a:pPr>
            <a:r>
              <a:rPr lang="en-US" sz="2800" dirty="0"/>
              <a:t>Future ex spouses</a:t>
            </a:r>
          </a:p>
          <a:p>
            <a:pPr lvl="1">
              <a:spcBef>
                <a:spcPts val="0"/>
              </a:spcBef>
            </a:pPr>
            <a:r>
              <a:rPr lang="en-US" sz="2800" dirty="0"/>
              <a:t>Spendthrift heirs</a:t>
            </a:r>
          </a:p>
          <a:p>
            <a:pPr>
              <a:spcBef>
                <a:spcPts val="0"/>
              </a:spcBef>
            </a:pPr>
            <a:endParaRPr lang="en-US" dirty="0"/>
          </a:p>
          <a:p>
            <a:pPr>
              <a:spcBef>
                <a:spcPts val="0"/>
              </a:spcBef>
            </a:pPr>
            <a:r>
              <a:rPr lang="en-US" sz="3200" dirty="0"/>
              <a:t>How?</a:t>
            </a:r>
          </a:p>
          <a:p>
            <a:pPr lvl="1">
              <a:spcBef>
                <a:spcPts val="0"/>
              </a:spcBef>
            </a:pPr>
            <a:r>
              <a:rPr lang="en-US" sz="2800" dirty="0"/>
              <a:t>Domestic asset protection trusts?</a:t>
            </a:r>
          </a:p>
          <a:p>
            <a:pPr lvl="1">
              <a:spcBef>
                <a:spcPts val="0"/>
              </a:spcBef>
            </a:pPr>
            <a:r>
              <a:rPr lang="en-US" sz="2800" dirty="0"/>
              <a:t>Other irrevocable trusts?</a:t>
            </a:r>
          </a:p>
          <a:p>
            <a:pPr lvl="1">
              <a:spcBef>
                <a:spcPts val="0"/>
              </a:spcBef>
            </a:pPr>
            <a:r>
              <a:rPr lang="en-US" sz="2800" dirty="0"/>
              <a:t>Business entities</a:t>
            </a:r>
          </a:p>
        </p:txBody>
      </p:sp>
    </p:spTree>
    <p:extLst>
      <p:ext uri="{BB962C8B-B14F-4D97-AF65-F5344CB8AC3E}">
        <p14:creationId xmlns:p14="http://schemas.microsoft.com/office/powerpoint/2010/main" val="3062219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69E5-0BF7-4721-8B77-EF2C8A0D4515}"/>
              </a:ext>
            </a:extLst>
          </p:cNvPr>
          <p:cNvSpPr>
            <a:spLocks noGrp="1"/>
          </p:cNvSpPr>
          <p:nvPr>
            <p:ph type="title"/>
          </p:nvPr>
        </p:nvSpPr>
        <p:spPr>
          <a:xfrm>
            <a:off x="838200" y="1092732"/>
            <a:ext cx="10515600" cy="1325563"/>
          </a:xfrm>
        </p:spPr>
        <p:txBody>
          <a:bodyPr/>
          <a:lstStyle/>
          <a:p>
            <a:r>
              <a:rPr lang="en-US" dirty="0">
                <a:solidFill>
                  <a:srgbClr val="0263A7"/>
                </a:solidFill>
              </a:rPr>
              <a:t>Business Succession</a:t>
            </a:r>
          </a:p>
        </p:txBody>
      </p:sp>
      <p:sp>
        <p:nvSpPr>
          <p:cNvPr id="3" name="Content Placeholder 2">
            <a:extLst>
              <a:ext uri="{FF2B5EF4-FFF2-40B4-BE49-F238E27FC236}">
                <a16:creationId xmlns:a16="http://schemas.microsoft.com/office/drawing/2014/main" id="{CE70FF5F-5EB7-4223-BDD7-3B2605D205C4}"/>
              </a:ext>
            </a:extLst>
          </p:cNvPr>
          <p:cNvSpPr>
            <a:spLocks noGrp="1"/>
          </p:cNvSpPr>
          <p:nvPr>
            <p:ph idx="1"/>
          </p:nvPr>
        </p:nvSpPr>
        <p:spPr>
          <a:xfrm>
            <a:off x="838200" y="2418295"/>
            <a:ext cx="10515600" cy="2872060"/>
          </a:xfrm>
        </p:spPr>
        <p:txBody>
          <a:bodyPr>
            <a:normAutofit/>
          </a:bodyPr>
          <a:lstStyle/>
          <a:p>
            <a:r>
              <a:rPr lang="en-US" sz="3200" dirty="0"/>
              <a:t>Don’t forget that you are trying to pass on a business AND preserve a family!</a:t>
            </a:r>
          </a:p>
        </p:txBody>
      </p:sp>
    </p:spTree>
    <p:extLst>
      <p:ext uri="{BB962C8B-B14F-4D97-AF65-F5344CB8AC3E}">
        <p14:creationId xmlns:p14="http://schemas.microsoft.com/office/powerpoint/2010/main" val="197589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36122-218A-46D5-9043-5FDD9CE3AB39}"/>
              </a:ext>
            </a:extLst>
          </p:cNvPr>
          <p:cNvSpPr>
            <a:spLocks noGrp="1"/>
          </p:cNvSpPr>
          <p:nvPr>
            <p:ph idx="1"/>
          </p:nvPr>
        </p:nvSpPr>
        <p:spPr>
          <a:xfrm>
            <a:off x="838200" y="2418295"/>
            <a:ext cx="10515600" cy="2872060"/>
          </a:xfrm>
        </p:spPr>
        <p:txBody>
          <a:bodyPr/>
          <a:lstStyle/>
          <a:p>
            <a:r>
              <a:rPr lang="en-US" sz="3200" dirty="0"/>
              <a:t>Transitioning the business</a:t>
            </a:r>
          </a:p>
          <a:p>
            <a:pPr lvl="1"/>
            <a:r>
              <a:rPr lang="en-US" sz="2800" dirty="0"/>
              <a:t>To whom?</a:t>
            </a:r>
          </a:p>
          <a:p>
            <a:pPr lvl="1"/>
            <a:r>
              <a:rPr lang="en-US" sz="2800" dirty="0"/>
              <a:t>When?</a:t>
            </a:r>
          </a:p>
          <a:p>
            <a:pPr lvl="1"/>
            <a:r>
              <a:rPr lang="en-US" sz="2800" dirty="0"/>
              <a:t>How?</a:t>
            </a:r>
          </a:p>
        </p:txBody>
      </p:sp>
      <p:sp>
        <p:nvSpPr>
          <p:cNvPr id="9" name="Title 1">
            <a:extLst>
              <a:ext uri="{FF2B5EF4-FFF2-40B4-BE49-F238E27FC236}">
                <a16:creationId xmlns:a16="http://schemas.microsoft.com/office/drawing/2014/main" id="{639FC760-90AC-4981-86FC-752C365E6C79}"/>
              </a:ext>
            </a:extLst>
          </p:cNvPr>
          <p:cNvSpPr>
            <a:spLocks noGrp="1"/>
          </p:cNvSpPr>
          <p:nvPr>
            <p:ph type="title"/>
          </p:nvPr>
        </p:nvSpPr>
        <p:spPr>
          <a:xfrm>
            <a:off x="838200" y="1092732"/>
            <a:ext cx="10515600" cy="1325563"/>
          </a:xfrm>
        </p:spPr>
        <p:txBody>
          <a:bodyPr/>
          <a:lstStyle/>
          <a:p>
            <a:r>
              <a:rPr lang="en-US" dirty="0">
                <a:solidFill>
                  <a:srgbClr val="0263A7"/>
                </a:solidFill>
              </a:rPr>
              <a:t>Business Succession</a:t>
            </a:r>
          </a:p>
        </p:txBody>
      </p:sp>
    </p:spTree>
    <p:extLst>
      <p:ext uri="{BB962C8B-B14F-4D97-AF65-F5344CB8AC3E}">
        <p14:creationId xmlns:p14="http://schemas.microsoft.com/office/powerpoint/2010/main" val="3266743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2F487-3E0E-469C-BB42-C022C1256850}"/>
              </a:ext>
            </a:extLst>
          </p:cNvPr>
          <p:cNvSpPr>
            <a:spLocks noGrp="1"/>
          </p:cNvSpPr>
          <p:nvPr>
            <p:ph idx="1"/>
          </p:nvPr>
        </p:nvSpPr>
        <p:spPr>
          <a:xfrm>
            <a:off x="838200" y="2418295"/>
            <a:ext cx="10515600" cy="2872060"/>
          </a:xfrm>
        </p:spPr>
        <p:txBody>
          <a:bodyPr>
            <a:noAutofit/>
          </a:bodyPr>
          <a:lstStyle/>
          <a:p>
            <a:r>
              <a:rPr lang="en-US" sz="3200" dirty="0"/>
              <a:t>Digging in...</a:t>
            </a:r>
          </a:p>
          <a:p>
            <a:pPr lvl="1"/>
            <a:r>
              <a:rPr lang="en-US" sz="2800" dirty="0"/>
              <a:t>If selling to the children, where will they get the money?</a:t>
            </a:r>
          </a:p>
          <a:p>
            <a:pPr lvl="1"/>
            <a:r>
              <a:rPr lang="en-US" sz="2800" dirty="0"/>
              <a:t>How will the family members work together?</a:t>
            </a:r>
          </a:p>
          <a:p>
            <a:pPr lvl="1"/>
            <a:r>
              <a:rPr lang="en-US" sz="2800" dirty="0"/>
              <a:t>Should they work together at all?</a:t>
            </a:r>
          </a:p>
          <a:p>
            <a:pPr lvl="1"/>
            <a:r>
              <a:rPr lang="en-US" sz="2800" dirty="0"/>
              <a:t>Who is in charge?</a:t>
            </a:r>
          </a:p>
          <a:p>
            <a:pPr lvl="1"/>
            <a:r>
              <a:rPr lang="en-US" sz="2800" dirty="0"/>
              <a:t>Should Jack and Diane buy back the 5% ownership stakes?</a:t>
            </a:r>
          </a:p>
        </p:txBody>
      </p:sp>
      <p:sp>
        <p:nvSpPr>
          <p:cNvPr id="9" name="Title 1">
            <a:extLst>
              <a:ext uri="{FF2B5EF4-FFF2-40B4-BE49-F238E27FC236}">
                <a16:creationId xmlns:a16="http://schemas.microsoft.com/office/drawing/2014/main" id="{EDA8FD81-3149-43E8-8FE8-9E95E757462A}"/>
              </a:ext>
            </a:extLst>
          </p:cNvPr>
          <p:cNvSpPr>
            <a:spLocks noGrp="1"/>
          </p:cNvSpPr>
          <p:nvPr>
            <p:ph type="title"/>
          </p:nvPr>
        </p:nvSpPr>
        <p:spPr>
          <a:xfrm>
            <a:off x="838200" y="1092732"/>
            <a:ext cx="10515600" cy="1325563"/>
          </a:xfrm>
        </p:spPr>
        <p:txBody>
          <a:bodyPr/>
          <a:lstStyle/>
          <a:p>
            <a:r>
              <a:rPr lang="en-US" dirty="0">
                <a:solidFill>
                  <a:srgbClr val="0263A7"/>
                </a:solidFill>
              </a:rPr>
              <a:t>Business Succession</a:t>
            </a:r>
          </a:p>
        </p:txBody>
      </p:sp>
    </p:spTree>
    <p:extLst>
      <p:ext uri="{BB962C8B-B14F-4D97-AF65-F5344CB8AC3E}">
        <p14:creationId xmlns:p14="http://schemas.microsoft.com/office/powerpoint/2010/main" val="94373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864C-CB3A-4893-BF07-55A576D624AC}"/>
              </a:ext>
            </a:extLst>
          </p:cNvPr>
          <p:cNvSpPr>
            <a:spLocks noGrp="1"/>
          </p:cNvSpPr>
          <p:nvPr>
            <p:ph type="title"/>
          </p:nvPr>
        </p:nvSpPr>
        <p:spPr/>
        <p:txBody>
          <a:bodyPr/>
          <a:lstStyle/>
          <a:p>
            <a:r>
              <a:rPr lang="en-US" dirty="0"/>
              <a:t>Continuing Education</a:t>
            </a:r>
          </a:p>
        </p:txBody>
      </p:sp>
      <p:sp>
        <p:nvSpPr>
          <p:cNvPr id="3" name="Content Placeholder 2">
            <a:extLst>
              <a:ext uri="{FF2B5EF4-FFF2-40B4-BE49-F238E27FC236}">
                <a16:creationId xmlns:a16="http://schemas.microsoft.com/office/drawing/2014/main" id="{1CA030B1-D55F-4586-8F7E-5F2A3BDA51B9}"/>
              </a:ext>
            </a:extLst>
          </p:cNvPr>
          <p:cNvSpPr>
            <a:spLocks noGrp="1"/>
          </p:cNvSpPr>
          <p:nvPr>
            <p:ph idx="1"/>
          </p:nvPr>
        </p:nvSpPr>
        <p:spPr/>
        <p:txBody>
          <a:bodyPr/>
          <a:lstStyle/>
          <a:p>
            <a:pPr marL="0" indent="0">
              <a:buNone/>
            </a:pPr>
            <a:r>
              <a:rPr lang="en-US" dirty="0"/>
              <a:t>IMPORTANT – Watch for the survey questions!  They are necessary for CE credit.</a:t>
            </a:r>
          </a:p>
        </p:txBody>
      </p:sp>
    </p:spTree>
    <p:extLst>
      <p:ext uri="{BB962C8B-B14F-4D97-AF65-F5344CB8AC3E}">
        <p14:creationId xmlns:p14="http://schemas.microsoft.com/office/powerpoint/2010/main" val="407934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4C3334-64D0-488C-884A-0A3F7212EBEE}"/>
              </a:ext>
            </a:extLst>
          </p:cNvPr>
          <p:cNvSpPr>
            <a:spLocks noGrp="1"/>
          </p:cNvSpPr>
          <p:nvPr>
            <p:ph idx="1"/>
          </p:nvPr>
        </p:nvSpPr>
        <p:spPr>
          <a:xfrm>
            <a:off x="838200" y="2418295"/>
            <a:ext cx="10515600" cy="2872060"/>
          </a:xfrm>
        </p:spPr>
        <p:txBody>
          <a:bodyPr>
            <a:normAutofit/>
          </a:bodyPr>
          <a:lstStyle/>
          <a:p>
            <a:pPr marL="0" indent="0">
              <a:buNone/>
            </a:pPr>
            <a:r>
              <a:rPr lang="en-US" sz="3200" dirty="0"/>
              <a:t>Perhaps most importantly, figure out what to do with the “Keegan problem”!</a:t>
            </a:r>
          </a:p>
        </p:txBody>
      </p:sp>
      <p:sp>
        <p:nvSpPr>
          <p:cNvPr id="9" name="Title 1">
            <a:extLst>
              <a:ext uri="{FF2B5EF4-FFF2-40B4-BE49-F238E27FC236}">
                <a16:creationId xmlns:a16="http://schemas.microsoft.com/office/drawing/2014/main" id="{EBC7607C-5271-49C8-9DFA-857EF6C4F886}"/>
              </a:ext>
            </a:extLst>
          </p:cNvPr>
          <p:cNvSpPr>
            <a:spLocks noGrp="1"/>
          </p:cNvSpPr>
          <p:nvPr>
            <p:ph type="title"/>
          </p:nvPr>
        </p:nvSpPr>
        <p:spPr>
          <a:xfrm>
            <a:off x="838200" y="1092732"/>
            <a:ext cx="10515600" cy="1325563"/>
          </a:xfrm>
        </p:spPr>
        <p:txBody>
          <a:bodyPr/>
          <a:lstStyle/>
          <a:p>
            <a:r>
              <a:rPr lang="en-US" dirty="0">
                <a:solidFill>
                  <a:srgbClr val="0263A7"/>
                </a:solidFill>
              </a:rPr>
              <a:t>Business Succession</a:t>
            </a:r>
          </a:p>
        </p:txBody>
      </p:sp>
    </p:spTree>
    <p:extLst>
      <p:ext uri="{BB962C8B-B14F-4D97-AF65-F5344CB8AC3E}">
        <p14:creationId xmlns:p14="http://schemas.microsoft.com/office/powerpoint/2010/main" val="2889432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13C3-E51E-4A7C-9930-4E1934E53101}"/>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22A191BF-A285-42EC-9672-AC4385684249}"/>
              </a:ext>
            </a:extLst>
          </p:cNvPr>
          <p:cNvSpPr>
            <a:spLocks noGrp="1"/>
          </p:cNvSpPr>
          <p:nvPr>
            <p:ph idx="1"/>
          </p:nvPr>
        </p:nvSpPr>
        <p:spPr/>
        <p:txBody>
          <a:bodyPr/>
          <a:lstStyle/>
          <a:p>
            <a:pPr marL="0" indent="0">
              <a:buNone/>
            </a:pPr>
            <a:r>
              <a:rPr lang="en-US" dirty="0"/>
              <a:t>I am comfortable asking the “soft” questions to unearth family dynamics.</a:t>
            </a:r>
          </a:p>
          <a:p>
            <a:pPr marL="0" indent="0">
              <a:buNone/>
            </a:pPr>
            <a:r>
              <a:rPr lang="en-US" dirty="0"/>
              <a:t>a. Not at all comfortable</a:t>
            </a:r>
          </a:p>
          <a:p>
            <a:pPr marL="0" indent="0">
              <a:buNone/>
            </a:pPr>
            <a:r>
              <a:rPr lang="en-US" dirty="0"/>
              <a:t>b. Somewhat comfortable</a:t>
            </a:r>
          </a:p>
          <a:p>
            <a:pPr marL="0" indent="0">
              <a:buNone/>
            </a:pPr>
            <a:r>
              <a:rPr lang="en-US" dirty="0"/>
              <a:t>c. Very comfortable</a:t>
            </a:r>
          </a:p>
          <a:p>
            <a:endParaRPr lang="en-US" dirty="0"/>
          </a:p>
        </p:txBody>
      </p:sp>
    </p:spTree>
    <p:extLst>
      <p:ext uri="{BB962C8B-B14F-4D97-AF65-F5344CB8AC3E}">
        <p14:creationId xmlns:p14="http://schemas.microsoft.com/office/powerpoint/2010/main" val="3699435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2F91-77D4-457F-8E8A-75CF30F21398}"/>
              </a:ext>
            </a:extLst>
          </p:cNvPr>
          <p:cNvSpPr>
            <a:spLocks noGrp="1"/>
          </p:cNvSpPr>
          <p:nvPr>
            <p:ph type="title"/>
          </p:nvPr>
        </p:nvSpPr>
        <p:spPr>
          <a:xfrm>
            <a:off x="838200" y="1105432"/>
            <a:ext cx="10515600" cy="1325563"/>
          </a:xfrm>
        </p:spPr>
        <p:txBody>
          <a:bodyPr/>
          <a:lstStyle/>
          <a:p>
            <a:r>
              <a:rPr lang="en-US" dirty="0">
                <a:solidFill>
                  <a:srgbClr val="0263A7"/>
                </a:solidFill>
              </a:rPr>
              <a:t>Where to Start – Business Valuation?</a:t>
            </a:r>
          </a:p>
        </p:txBody>
      </p:sp>
      <p:sp>
        <p:nvSpPr>
          <p:cNvPr id="3" name="Content Placeholder 2">
            <a:extLst>
              <a:ext uri="{FF2B5EF4-FFF2-40B4-BE49-F238E27FC236}">
                <a16:creationId xmlns:a16="http://schemas.microsoft.com/office/drawing/2014/main" id="{76E51364-C994-4CBD-8B05-AA7A258B1723}"/>
              </a:ext>
            </a:extLst>
          </p:cNvPr>
          <p:cNvSpPr>
            <a:spLocks noGrp="1"/>
          </p:cNvSpPr>
          <p:nvPr>
            <p:ph idx="1"/>
          </p:nvPr>
        </p:nvSpPr>
        <p:spPr>
          <a:xfrm>
            <a:off x="838200" y="2430995"/>
            <a:ext cx="10515600" cy="2872060"/>
          </a:xfrm>
        </p:spPr>
        <p:txBody>
          <a:bodyPr>
            <a:noAutofit/>
          </a:bodyPr>
          <a:lstStyle/>
          <a:p>
            <a:r>
              <a:rPr lang="en-US" sz="3200" dirty="0"/>
              <a:t>Formal or informal?  Use formal if:</a:t>
            </a:r>
          </a:p>
          <a:p>
            <a:pPr lvl="1"/>
            <a:r>
              <a:rPr lang="en-US" sz="2800" dirty="0"/>
              <a:t>Want to sell for full value to third party</a:t>
            </a:r>
          </a:p>
          <a:p>
            <a:pPr lvl="1"/>
            <a:r>
              <a:rPr lang="en-US" sz="2800" dirty="0"/>
              <a:t>Want to use it with the IRS (ESOPs, FLPs, gift valuations)</a:t>
            </a:r>
          </a:p>
          <a:p>
            <a:pPr lvl="1"/>
            <a:r>
              <a:rPr lang="en-US" sz="2800" dirty="0"/>
              <a:t>Really want a definitive value</a:t>
            </a:r>
          </a:p>
        </p:txBody>
      </p:sp>
    </p:spTree>
    <p:extLst>
      <p:ext uri="{BB962C8B-B14F-4D97-AF65-F5344CB8AC3E}">
        <p14:creationId xmlns:p14="http://schemas.microsoft.com/office/powerpoint/2010/main" val="2386393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3997C-9307-447E-9912-01E953965E19}"/>
              </a:ext>
            </a:extLst>
          </p:cNvPr>
          <p:cNvSpPr>
            <a:spLocks noGrp="1"/>
          </p:cNvSpPr>
          <p:nvPr>
            <p:ph idx="1"/>
          </p:nvPr>
        </p:nvSpPr>
        <p:spPr>
          <a:xfrm>
            <a:off x="838200" y="2430995"/>
            <a:ext cx="10515600" cy="2872060"/>
          </a:xfrm>
        </p:spPr>
        <p:txBody>
          <a:bodyPr>
            <a:noAutofit/>
          </a:bodyPr>
          <a:lstStyle/>
          <a:p>
            <a:r>
              <a:rPr lang="en-US" sz="3200" dirty="0"/>
              <a:t>Formal or informal?  Use informal if:</a:t>
            </a:r>
          </a:p>
          <a:p>
            <a:pPr lvl="1"/>
            <a:r>
              <a:rPr lang="en-US" sz="2800" dirty="0"/>
              <a:t>Establishing a starting planning number</a:t>
            </a:r>
          </a:p>
          <a:p>
            <a:pPr lvl="1"/>
            <a:r>
              <a:rPr lang="en-US" sz="2800" dirty="0"/>
              <a:t>A number for estate equalization purposes</a:t>
            </a:r>
          </a:p>
          <a:p>
            <a:pPr lvl="1"/>
            <a:r>
              <a:rPr lang="en-US" sz="2800" dirty="0"/>
              <a:t>A way to force the succession conversation</a:t>
            </a:r>
          </a:p>
          <a:p>
            <a:pPr lvl="1"/>
            <a:r>
              <a:rPr lang="en-US" sz="2800" dirty="0"/>
              <a:t>Raise awareness that the business has a value that must be protected</a:t>
            </a:r>
          </a:p>
        </p:txBody>
      </p:sp>
      <p:sp>
        <p:nvSpPr>
          <p:cNvPr id="9" name="Title 1">
            <a:extLst>
              <a:ext uri="{FF2B5EF4-FFF2-40B4-BE49-F238E27FC236}">
                <a16:creationId xmlns:a16="http://schemas.microsoft.com/office/drawing/2014/main" id="{FAA050FF-E51F-4075-AFC4-002937D57F04}"/>
              </a:ext>
            </a:extLst>
          </p:cNvPr>
          <p:cNvSpPr>
            <a:spLocks noGrp="1"/>
          </p:cNvSpPr>
          <p:nvPr>
            <p:ph type="title"/>
          </p:nvPr>
        </p:nvSpPr>
        <p:spPr>
          <a:xfrm>
            <a:off x="838200" y="1105432"/>
            <a:ext cx="10515600" cy="1325563"/>
          </a:xfrm>
        </p:spPr>
        <p:txBody>
          <a:bodyPr/>
          <a:lstStyle/>
          <a:p>
            <a:r>
              <a:rPr lang="en-US" dirty="0">
                <a:solidFill>
                  <a:srgbClr val="0263A7"/>
                </a:solidFill>
              </a:rPr>
              <a:t>Where to Start – Business Valuation?</a:t>
            </a:r>
          </a:p>
        </p:txBody>
      </p:sp>
    </p:spTree>
    <p:extLst>
      <p:ext uri="{BB962C8B-B14F-4D97-AF65-F5344CB8AC3E}">
        <p14:creationId xmlns:p14="http://schemas.microsoft.com/office/powerpoint/2010/main" val="149683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4C0C-A5F3-4789-BCC6-4A9ED9265F94}"/>
              </a:ext>
            </a:extLst>
          </p:cNvPr>
          <p:cNvSpPr>
            <a:spLocks noGrp="1"/>
          </p:cNvSpPr>
          <p:nvPr>
            <p:ph type="title"/>
          </p:nvPr>
        </p:nvSpPr>
        <p:spPr>
          <a:xfrm>
            <a:off x="838200" y="1105432"/>
            <a:ext cx="10515600" cy="1325563"/>
          </a:xfrm>
        </p:spPr>
        <p:txBody>
          <a:bodyPr/>
          <a:lstStyle/>
          <a:p>
            <a:r>
              <a:rPr lang="en-US" dirty="0">
                <a:solidFill>
                  <a:srgbClr val="0263A7"/>
                </a:solidFill>
              </a:rPr>
              <a:t>Protect/Enhance the Business </a:t>
            </a:r>
            <a:br>
              <a:rPr lang="en-US" dirty="0">
                <a:solidFill>
                  <a:srgbClr val="0263A7"/>
                </a:solidFill>
              </a:rPr>
            </a:br>
            <a:r>
              <a:rPr lang="en-US" dirty="0">
                <a:solidFill>
                  <a:srgbClr val="0263A7"/>
                </a:solidFill>
              </a:rPr>
              <a:t>During the Transition</a:t>
            </a:r>
          </a:p>
        </p:txBody>
      </p:sp>
      <p:sp>
        <p:nvSpPr>
          <p:cNvPr id="3" name="Content Placeholder 2">
            <a:extLst>
              <a:ext uri="{FF2B5EF4-FFF2-40B4-BE49-F238E27FC236}">
                <a16:creationId xmlns:a16="http://schemas.microsoft.com/office/drawing/2014/main" id="{E62EE6A0-BE5F-4ED1-B62B-37D945CA8E0D}"/>
              </a:ext>
            </a:extLst>
          </p:cNvPr>
          <p:cNvSpPr>
            <a:spLocks noGrp="1"/>
          </p:cNvSpPr>
          <p:nvPr>
            <p:ph idx="1"/>
          </p:nvPr>
        </p:nvSpPr>
        <p:spPr>
          <a:xfrm>
            <a:off x="838200" y="2430995"/>
            <a:ext cx="10993582" cy="4058705"/>
          </a:xfrm>
        </p:spPr>
        <p:txBody>
          <a:bodyPr>
            <a:noAutofit/>
          </a:bodyPr>
          <a:lstStyle/>
          <a:p>
            <a:pPr>
              <a:spcBef>
                <a:spcPts val="0"/>
              </a:spcBef>
            </a:pPr>
            <a:r>
              <a:rPr lang="en-US" sz="3200" dirty="0"/>
              <a:t>Key Employee</a:t>
            </a:r>
          </a:p>
          <a:p>
            <a:pPr lvl="1">
              <a:spcBef>
                <a:spcPts val="0"/>
              </a:spcBef>
            </a:pPr>
            <a:r>
              <a:rPr lang="en-US" sz="2800" dirty="0"/>
              <a:t>Death</a:t>
            </a:r>
          </a:p>
          <a:p>
            <a:pPr lvl="1">
              <a:spcBef>
                <a:spcPts val="0"/>
              </a:spcBef>
            </a:pPr>
            <a:r>
              <a:rPr lang="en-US" sz="2800" dirty="0"/>
              <a:t>Retention</a:t>
            </a:r>
          </a:p>
          <a:p>
            <a:pPr>
              <a:spcBef>
                <a:spcPts val="0"/>
              </a:spcBef>
            </a:pPr>
            <a:r>
              <a:rPr lang="en-US" sz="3200" dirty="0"/>
              <a:t>Are they properly insured (P&amp;C/Professional Liability)?</a:t>
            </a:r>
          </a:p>
          <a:p>
            <a:pPr>
              <a:spcBef>
                <a:spcPts val="0"/>
              </a:spcBef>
            </a:pPr>
            <a:r>
              <a:rPr lang="en-US" sz="3200" dirty="0"/>
              <a:t>Maintain the goodwill</a:t>
            </a:r>
          </a:p>
          <a:p>
            <a:pPr>
              <a:spcBef>
                <a:spcPts val="0"/>
              </a:spcBef>
            </a:pPr>
            <a:r>
              <a:rPr lang="en-US" sz="3200" dirty="0"/>
              <a:t>Use reliable financial reporting techniques</a:t>
            </a:r>
          </a:p>
          <a:p>
            <a:pPr>
              <a:spcBef>
                <a:spcPts val="0"/>
              </a:spcBef>
            </a:pPr>
            <a:r>
              <a:rPr lang="en-US" sz="3200" dirty="0"/>
              <a:t>Look for growth potential/Careful about being overly aggressive</a:t>
            </a:r>
          </a:p>
          <a:p>
            <a:pPr>
              <a:spcBef>
                <a:spcPts val="0"/>
              </a:spcBef>
            </a:pPr>
            <a:r>
              <a:rPr lang="en-US" sz="3200" dirty="0"/>
              <a:t>Seek to diversify services and client base</a:t>
            </a:r>
          </a:p>
          <a:p>
            <a:endParaRPr lang="en-US" dirty="0"/>
          </a:p>
          <a:p>
            <a:endParaRPr lang="en-US" dirty="0"/>
          </a:p>
        </p:txBody>
      </p:sp>
    </p:spTree>
    <p:extLst>
      <p:ext uri="{BB962C8B-B14F-4D97-AF65-F5344CB8AC3E}">
        <p14:creationId xmlns:p14="http://schemas.microsoft.com/office/powerpoint/2010/main" val="346542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20A0-06B9-49AC-8DC1-7A9F8FA2E20E}"/>
              </a:ext>
            </a:extLst>
          </p:cNvPr>
          <p:cNvSpPr>
            <a:spLocks noGrp="1"/>
          </p:cNvSpPr>
          <p:nvPr>
            <p:ph type="title"/>
          </p:nvPr>
        </p:nvSpPr>
        <p:spPr>
          <a:xfrm>
            <a:off x="838200" y="1105432"/>
            <a:ext cx="10515600" cy="1325563"/>
          </a:xfrm>
        </p:spPr>
        <p:txBody>
          <a:bodyPr/>
          <a:lstStyle/>
          <a:p>
            <a:r>
              <a:rPr lang="en-US" dirty="0">
                <a:solidFill>
                  <a:srgbClr val="0263A7"/>
                </a:solidFill>
              </a:rPr>
              <a:t>Conclusion</a:t>
            </a:r>
          </a:p>
        </p:txBody>
      </p:sp>
      <p:sp>
        <p:nvSpPr>
          <p:cNvPr id="3" name="Content Placeholder 2">
            <a:extLst>
              <a:ext uri="{FF2B5EF4-FFF2-40B4-BE49-F238E27FC236}">
                <a16:creationId xmlns:a16="http://schemas.microsoft.com/office/drawing/2014/main" id="{E123339D-4A06-4F75-B154-F631893645F8}"/>
              </a:ext>
            </a:extLst>
          </p:cNvPr>
          <p:cNvSpPr>
            <a:spLocks noGrp="1"/>
          </p:cNvSpPr>
          <p:nvPr>
            <p:ph idx="1"/>
          </p:nvPr>
        </p:nvSpPr>
        <p:spPr>
          <a:xfrm>
            <a:off x="838200" y="2430995"/>
            <a:ext cx="10515600" cy="2872060"/>
          </a:xfrm>
        </p:spPr>
        <p:txBody>
          <a:bodyPr>
            <a:noAutofit/>
          </a:bodyPr>
          <a:lstStyle/>
          <a:p>
            <a:r>
              <a:rPr lang="en-US" sz="3200" dirty="0"/>
              <a:t>Remember:</a:t>
            </a:r>
          </a:p>
          <a:p>
            <a:pPr lvl="1"/>
            <a:r>
              <a:rPr lang="en-US" sz="2800" dirty="0"/>
              <a:t>Owners of family owned businesses have many estate planning issues</a:t>
            </a:r>
          </a:p>
          <a:p>
            <a:pPr lvl="1"/>
            <a:r>
              <a:rPr lang="en-US" sz="2800" dirty="0"/>
              <a:t>Not all of them (or even most of them) are primarily tax related</a:t>
            </a:r>
          </a:p>
          <a:p>
            <a:pPr lvl="1"/>
            <a:r>
              <a:rPr lang="en-US" sz="2800" dirty="0"/>
              <a:t>Most importantly, you </a:t>
            </a:r>
            <a:r>
              <a:rPr lang="en-US" sz="2800" b="1" i="1" dirty="0"/>
              <a:t>can</a:t>
            </a:r>
            <a:r>
              <a:rPr lang="en-US" sz="2800" dirty="0"/>
              <a:t> help them!</a:t>
            </a:r>
          </a:p>
        </p:txBody>
      </p:sp>
    </p:spTree>
    <p:extLst>
      <p:ext uri="{BB962C8B-B14F-4D97-AF65-F5344CB8AC3E}">
        <p14:creationId xmlns:p14="http://schemas.microsoft.com/office/powerpoint/2010/main" val="4281903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CF8C3-B622-4D81-A02D-A3C3CF2B6179}"/>
              </a:ext>
            </a:extLst>
          </p:cNvPr>
          <p:cNvSpPr>
            <a:spLocks noGrp="1"/>
          </p:cNvSpPr>
          <p:nvPr>
            <p:ph type="title"/>
          </p:nvPr>
        </p:nvSpPr>
        <p:spPr/>
        <p:txBody>
          <a:bodyPr/>
          <a:lstStyle/>
          <a:p>
            <a:r>
              <a:rPr lang="en-US" dirty="0"/>
              <a:t>Tune In Next Week!</a:t>
            </a:r>
          </a:p>
        </p:txBody>
      </p:sp>
      <p:sp>
        <p:nvSpPr>
          <p:cNvPr id="3" name="Content Placeholder 2">
            <a:extLst>
              <a:ext uri="{FF2B5EF4-FFF2-40B4-BE49-F238E27FC236}">
                <a16:creationId xmlns:a16="http://schemas.microsoft.com/office/drawing/2014/main" id="{2DDF578B-EFCD-44C6-9740-214B875F213F}"/>
              </a:ext>
            </a:extLst>
          </p:cNvPr>
          <p:cNvSpPr>
            <a:spLocks noGrp="1"/>
          </p:cNvSpPr>
          <p:nvPr>
            <p:ph idx="1"/>
          </p:nvPr>
        </p:nvSpPr>
        <p:spPr/>
        <p:txBody>
          <a:bodyPr>
            <a:normAutofit fontScale="92500" lnSpcReduction="20000"/>
          </a:bodyPr>
          <a:lstStyle/>
          <a:p>
            <a:pPr marL="0" indent="0">
              <a:buNone/>
            </a:pPr>
            <a:r>
              <a:rPr lang="en-US" sz="3000" dirty="0"/>
              <a:t>Kathleen Bilderback of the Affinity Law Group is going to dig deeper on a few great planning ideas that will work for generation two of the </a:t>
            </a:r>
            <a:r>
              <a:rPr lang="en-US" sz="3000" dirty="0" err="1"/>
              <a:t>Feldmans</a:t>
            </a:r>
            <a:r>
              <a:rPr lang="en-US" sz="3000" dirty="0"/>
              <a:t>!</a:t>
            </a:r>
          </a:p>
          <a:p>
            <a:r>
              <a:rPr lang="en-US" sz="3000" dirty="0"/>
              <a:t>Succession planning for generation two</a:t>
            </a:r>
          </a:p>
          <a:p>
            <a:r>
              <a:rPr lang="en-US" sz="3000" dirty="0"/>
              <a:t>Retaining Maya</a:t>
            </a:r>
          </a:p>
          <a:p>
            <a:r>
              <a:rPr lang="en-US" sz="3000" dirty="0"/>
              <a:t>Using executive benefits to tie key employees</a:t>
            </a:r>
          </a:p>
          <a:p>
            <a:r>
              <a:rPr lang="en-US" sz="3000" dirty="0"/>
              <a:t>Use of life insurance to informally finance executive benefits</a:t>
            </a:r>
          </a:p>
          <a:p>
            <a:pPr marL="0" indent="0">
              <a:buNone/>
            </a:pPr>
            <a:endParaRPr lang="en-US" sz="3000" dirty="0"/>
          </a:p>
        </p:txBody>
      </p:sp>
    </p:spTree>
    <p:extLst>
      <p:ext uri="{BB962C8B-B14F-4D97-AF65-F5344CB8AC3E}">
        <p14:creationId xmlns:p14="http://schemas.microsoft.com/office/powerpoint/2010/main" val="135074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1E88-2DAA-46C5-8FD9-E5F4C6848CE2}"/>
              </a:ext>
            </a:extLst>
          </p:cNvPr>
          <p:cNvSpPr>
            <a:spLocks noGrp="1"/>
          </p:cNvSpPr>
          <p:nvPr>
            <p:ph type="title"/>
          </p:nvPr>
        </p:nvSpPr>
        <p:spPr/>
        <p:txBody>
          <a:bodyPr/>
          <a:lstStyle/>
          <a:p>
            <a:r>
              <a:rPr lang="en-US" dirty="0"/>
              <a:t>Survey Question #1</a:t>
            </a:r>
          </a:p>
        </p:txBody>
      </p:sp>
      <p:sp>
        <p:nvSpPr>
          <p:cNvPr id="3" name="Content Placeholder 2">
            <a:extLst>
              <a:ext uri="{FF2B5EF4-FFF2-40B4-BE49-F238E27FC236}">
                <a16:creationId xmlns:a16="http://schemas.microsoft.com/office/drawing/2014/main" id="{6805480F-B091-4C23-A13D-645A5E5C0089}"/>
              </a:ext>
            </a:extLst>
          </p:cNvPr>
          <p:cNvSpPr>
            <a:spLocks noGrp="1"/>
          </p:cNvSpPr>
          <p:nvPr>
            <p:ph idx="1"/>
          </p:nvPr>
        </p:nvSpPr>
        <p:spPr/>
        <p:txBody>
          <a:bodyPr/>
          <a:lstStyle/>
          <a:p>
            <a:pPr marL="0" indent="0">
              <a:buNone/>
            </a:pPr>
            <a:r>
              <a:rPr lang="en-US" dirty="0"/>
              <a:t>Putting a survey question immediately after the reminder to watch for the survey question is:</a:t>
            </a:r>
          </a:p>
          <a:p>
            <a:pPr marL="514350" indent="-514350">
              <a:buAutoNum type="alphaLcPeriod"/>
            </a:pPr>
            <a:r>
              <a:rPr lang="en-US" dirty="0"/>
              <a:t>Hilarious</a:t>
            </a:r>
          </a:p>
          <a:p>
            <a:pPr marL="514350" indent="-514350">
              <a:buAutoNum type="alphaLcPeriod"/>
            </a:pPr>
            <a:r>
              <a:rPr lang="en-US" dirty="0"/>
              <a:t>Don’t quit your day job</a:t>
            </a:r>
          </a:p>
        </p:txBody>
      </p:sp>
    </p:spTree>
    <p:extLst>
      <p:ext uri="{BB962C8B-B14F-4D97-AF65-F5344CB8AC3E}">
        <p14:creationId xmlns:p14="http://schemas.microsoft.com/office/powerpoint/2010/main" val="13358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B8F16F-82BA-114A-9C9D-260FEAB07292}"/>
              </a:ext>
            </a:extLst>
          </p:cNvPr>
          <p:cNvSpPr>
            <a:spLocks noGrp="1"/>
          </p:cNvSpPr>
          <p:nvPr>
            <p:ph type="body" sz="quarter" idx="12"/>
          </p:nvPr>
        </p:nvSpPr>
        <p:spPr/>
        <p:txBody>
          <a:bodyPr/>
          <a:lstStyle/>
          <a:p>
            <a:r>
              <a:rPr lang="en-US" dirty="0"/>
              <a:t>The </a:t>
            </a:r>
            <a:r>
              <a:rPr lang="en-US" dirty="0" err="1"/>
              <a:t>Feldmans</a:t>
            </a:r>
            <a:endParaRPr lang="en-US" dirty="0"/>
          </a:p>
        </p:txBody>
      </p:sp>
      <p:sp>
        <p:nvSpPr>
          <p:cNvPr id="3" name="Text Placeholder 2">
            <a:extLst>
              <a:ext uri="{FF2B5EF4-FFF2-40B4-BE49-F238E27FC236}">
                <a16:creationId xmlns:a16="http://schemas.microsoft.com/office/drawing/2014/main" id="{EDF7CA7F-7F57-164B-896C-6FD58C210B87}"/>
              </a:ext>
            </a:extLst>
          </p:cNvPr>
          <p:cNvSpPr>
            <a:spLocks noGrp="1"/>
          </p:cNvSpPr>
          <p:nvPr>
            <p:ph type="body" sz="quarter" idx="13"/>
          </p:nvPr>
        </p:nvSpPr>
        <p:spPr/>
        <p:txBody>
          <a:bodyPr>
            <a:normAutofit lnSpcReduction="10000"/>
          </a:bodyPr>
          <a:lstStyle/>
          <a:p>
            <a:r>
              <a:rPr lang="en-US" dirty="0"/>
              <a:t>Generation 1</a:t>
            </a:r>
          </a:p>
        </p:txBody>
      </p:sp>
      <p:sp>
        <p:nvSpPr>
          <p:cNvPr id="4" name="Rectangle 3">
            <a:extLst>
              <a:ext uri="{FF2B5EF4-FFF2-40B4-BE49-F238E27FC236}">
                <a16:creationId xmlns:a16="http://schemas.microsoft.com/office/drawing/2014/main" id="{EBB97697-9CC7-42C3-BDE2-CF06031A8C7D}"/>
              </a:ext>
            </a:extLst>
          </p:cNvPr>
          <p:cNvSpPr/>
          <p:nvPr/>
        </p:nvSpPr>
        <p:spPr>
          <a:xfrm>
            <a:off x="9347200" y="5969000"/>
            <a:ext cx="2324100" cy="520700"/>
          </a:xfrm>
          <a:prstGeom prst="rect">
            <a:avLst/>
          </a:prstGeom>
          <a:solidFill>
            <a:srgbClr val="01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80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BE70-72D6-454A-89EF-9AC1DF7CA3E9}"/>
              </a:ext>
            </a:extLst>
          </p:cNvPr>
          <p:cNvSpPr>
            <a:spLocks noGrp="1"/>
          </p:cNvSpPr>
          <p:nvPr>
            <p:ph type="title"/>
          </p:nvPr>
        </p:nvSpPr>
        <p:spPr>
          <a:xfrm>
            <a:off x="838200" y="1105432"/>
            <a:ext cx="10515600" cy="1325563"/>
          </a:xfrm>
        </p:spPr>
        <p:txBody>
          <a:bodyPr/>
          <a:lstStyle/>
          <a:p>
            <a:r>
              <a:rPr lang="en-US" dirty="0">
                <a:solidFill>
                  <a:srgbClr val="0263A7"/>
                </a:solidFill>
              </a:rPr>
              <a:t>Estate Planning</a:t>
            </a:r>
          </a:p>
        </p:txBody>
      </p:sp>
      <p:sp>
        <p:nvSpPr>
          <p:cNvPr id="3" name="Content Placeholder 2">
            <a:extLst>
              <a:ext uri="{FF2B5EF4-FFF2-40B4-BE49-F238E27FC236}">
                <a16:creationId xmlns:a16="http://schemas.microsoft.com/office/drawing/2014/main" id="{10168469-FA80-F14D-8640-85A2173AF006}"/>
              </a:ext>
            </a:extLst>
          </p:cNvPr>
          <p:cNvSpPr>
            <a:spLocks noGrp="1"/>
          </p:cNvSpPr>
          <p:nvPr>
            <p:ph idx="1"/>
          </p:nvPr>
        </p:nvSpPr>
        <p:spPr>
          <a:xfrm>
            <a:off x="838200" y="2430995"/>
            <a:ext cx="10515600" cy="2872060"/>
          </a:xfrm>
        </p:spPr>
        <p:txBody>
          <a:bodyPr/>
          <a:lstStyle/>
          <a:p>
            <a:r>
              <a:rPr lang="en-US" dirty="0"/>
              <a:t>What documents do they already have in place?</a:t>
            </a:r>
          </a:p>
          <a:p>
            <a:pPr lvl="1"/>
            <a:r>
              <a:rPr lang="en-US" dirty="0"/>
              <a:t>“I love you” wills</a:t>
            </a:r>
          </a:p>
          <a:p>
            <a:pPr lvl="1"/>
            <a:r>
              <a:rPr lang="en-US" dirty="0"/>
              <a:t>Durable powers of attorney</a:t>
            </a:r>
          </a:p>
          <a:p>
            <a:pPr lvl="1"/>
            <a:r>
              <a:rPr lang="en-US" dirty="0"/>
              <a:t>Living wills</a:t>
            </a:r>
          </a:p>
          <a:p>
            <a:pPr lvl="1"/>
            <a:r>
              <a:rPr lang="en-US" dirty="0"/>
              <a:t>1995 ILIT with 2</a:t>
            </a:r>
            <a:r>
              <a:rPr lang="en-US" baseline="30000" dirty="0"/>
              <a:t>nd</a:t>
            </a:r>
            <a:r>
              <a:rPr lang="en-US" dirty="0"/>
              <a:t> to die policy</a:t>
            </a:r>
          </a:p>
        </p:txBody>
      </p:sp>
    </p:spTree>
    <p:extLst>
      <p:ext uri="{BB962C8B-B14F-4D97-AF65-F5344CB8AC3E}">
        <p14:creationId xmlns:p14="http://schemas.microsoft.com/office/powerpoint/2010/main" val="175974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a:srcRect t="-415" b="21586"/>
          <a:stretch/>
        </p:blipFill>
        <p:spPr>
          <a:xfrm>
            <a:off x="1524000" y="1089022"/>
            <a:ext cx="9144000" cy="5426078"/>
          </a:xfrm>
          <a:prstGeom prst="rect">
            <a:avLst/>
          </a:prstGeom>
        </p:spPr>
      </p:pic>
      <p:sp>
        <p:nvSpPr>
          <p:cNvPr id="3" name="TextBox 2"/>
          <p:cNvSpPr txBox="1"/>
          <p:nvPr>
            <p:custDataLst>
              <p:tags r:id="rId1"/>
            </p:custDataLst>
          </p:nvPr>
        </p:nvSpPr>
        <p:spPr>
          <a:xfrm>
            <a:off x="1524000" y="1385888"/>
            <a:ext cx="9144000" cy="685800"/>
          </a:xfrm>
          <a:prstGeom prst="rect">
            <a:avLst/>
          </a:prstGeom>
          <a:solidFill>
            <a:srgbClr val="016EB7">
              <a:alpha val="86000"/>
            </a:srgbClr>
          </a:solidFill>
        </p:spPr>
        <p:txBody>
          <a:bodyPr wrap="none" lIns="178579" tIns="0" rIns="178579" bIns="0" anchor="t"/>
          <a:lstStyle/>
          <a:p>
            <a:pPr algn="ctr"/>
            <a:r>
              <a:rPr lang="en-US" sz="4500" b="1" dirty="0">
                <a:solidFill>
                  <a:srgbClr val="FFFFFF"/>
                </a:solidFill>
                <a:effectLst>
                  <a:outerShdw blurRad="50000" dist="50000" dir="2700000">
                    <a:srgbClr val="000000">
                      <a:alpha val="50000"/>
                    </a:srgbClr>
                  </a:outerShdw>
                </a:effectLst>
                <a:latin typeface="RobotoSlab-Bold"/>
              </a:rPr>
              <a:t>DOCUMENTS TO CONSIDER</a:t>
            </a:r>
          </a:p>
        </p:txBody>
      </p:sp>
      <p:sp>
        <p:nvSpPr>
          <p:cNvPr id="4" name="TextBox 3"/>
          <p:cNvSpPr txBox="1"/>
          <p:nvPr>
            <p:custDataLst>
              <p:tags r:id="rId2"/>
            </p:custDataLst>
          </p:nvPr>
        </p:nvSpPr>
        <p:spPr>
          <a:xfrm>
            <a:off x="1524002" y="3061855"/>
            <a:ext cx="9143999" cy="2805547"/>
          </a:xfrm>
          <a:prstGeom prst="rect">
            <a:avLst/>
          </a:prstGeom>
          <a:solidFill>
            <a:srgbClr val="016EB7">
              <a:alpha val="81000"/>
            </a:srgbClr>
          </a:solidFill>
        </p:spPr>
        <p:txBody>
          <a:bodyPr wrap="square" lIns="64288" tIns="32144" rIns="64288" bIns="32144">
            <a:noAutofit/>
          </a:bodyPr>
          <a:lstStyle/>
          <a:p>
            <a:pPr marL="857153" lvl="1" indent="-535721">
              <a:lnSpc>
                <a:spcPct val="100800"/>
              </a:lnSpc>
              <a:buAutoNum type="arabicPeriod"/>
            </a:pPr>
            <a:r>
              <a:rPr lang="en-US" sz="3600" dirty="0">
                <a:solidFill>
                  <a:srgbClr val="FFFFFF"/>
                </a:solidFill>
                <a:effectLst>
                  <a:outerShdw blurRad="20000" dist="50000" dir="2700000">
                    <a:srgbClr val="000000">
                      <a:alpha val="50000"/>
                    </a:srgbClr>
                  </a:outerShdw>
                </a:effectLst>
                <a:latin typeface="RobotoSlab-Bold"/>
              </a:rPr>
              <a:t> Will</a:t>
            </a:r>
          </a:p>
          <a:p>
            <a:pPr marL="857153" lvl="1" indent="-535721">
              <a:lnSpc>
                <a:spcPct val="100800"/>
              </a:lnSpc>
              <a:buAutoNum type="arabicPeriod"/>
            </a:pPr>
            <a:r>
              <a:rPr lang="en-US" sz="3600" dirty="0">
                <a:solidFill>
                  <a:srgbClr val="FFFFFF"/>
                </a:solidFill>
                <a:effectLst>
                  <a:outerShdw blurRad="20000" dist="50000" dir="2700000">
                    <a:srgbClr val="000000">
                      <a:alpha val="50000"/>
                    </a:srgbClr>
                  </a:outerShdw>
                </a:effectLst>
                <a:latin typeface="RobotoSlab-Bold"/>
              </a:rPr>
              <a:t> Power of Attorney</a:t>
            </a:r>
          </a:p>
          <a:p>
            <a:pPr marL="857153" lvl="1" indent="-535721">
              <a:lnSpc>
                <a:spcPct val="100800"/>
              </a:lnSpc>
              <a:buAutoNum type="arabicPeriod"/>
            </a:pPr>
            <a:r>
              <a:rPr lang="en-US" sz="3600" dirty="0">
                <a:solidFill>
                  <a:srgbClr val="FFFFFF"/>
                </a:solidFill>
                <a:effectLst>
                  <a:outerShdw blurRad="20000" dist="50000" dir="2700000">
                    <a:srgbClr val="000000">
                      <a:alpha val="50000"/>
                    </a:srgbClr>
                  </a:outerShdw>
                </a:effectLst>
                <a:latin typeface="RobotoSlab-Bold"/>
              </a:rPr>
              <a:t> Living Will</a:t>
            </a:r>
          </a:p>
          <a:p>
            <a:pPr marL="857153" lvl="1" indent="-535721">
              <a:lnSpc>
                <a:spcPct val="100800"/>
              </a:lnSpc>
              <a:buAutoNum type="arabicPeriod"/>
            </a:pPr>
            <a:r>
              <a:rPr lang="en-US" sz="3600" dirty="0">
                <a:solidFill>
                  <a:srgbClr val="FFFFFF"/>
                </a:solidFill>
                <a:effectLst>
                  <a:outerShdw blurRad="20000" dist="50000" dir="2700000">
                    <a:srgbClr val="000000">
                      <a:alpha val="50000"/>
                    </a:srgbClr>
                  </a:outerShdw>
                </a:effectLst>
                <a:latin typeface="RobotoSlab-Bold"/>
              </a:rPr>
              <a:t> Medical Power of Attorney</a:t>
            </a:r>
          </a:p>
          <a:p>
            <a:pPr marL="857153" lvl="1" indent="-535721">
              <a:lnSpc>
                <a:spcPct val="100800"/>
              </a:lnSpc>
              <a:buAutoNum type="arabicPeriod"/>
            </a:pPr>
            <a:r>
              <a:rPr lang="en-US" sz="3600" dirty="0">
                <a:solidFill>
                  <a:srgbClr val="FFFFFF"/>
                </a:solidFill>
                <a:effectLst>
                  <a:outerShdw blurRad="20000" dist="50000" dir="2700000">
                    <a:srgbClr val="000000">
                      <a:alpha val="50000"/>
                    </a:srgbClr>
                  </a:outerShdw>
                </a:effectLst>
                <a:latin typeface="RobotoSlab-Bold"/>
              </a:rPr>
              <a:t> Trust</a:t>
            </a:r>
          </a:p>
        </p:txBody>
      </p:sp>
      <p:sp>
        <p:nvSpPr>
          <p:cNvPr id="5" name="TextBox 4"/>
          <p:cNvSpPr txBox="1"/>
          <p:nvPr>
            <p:custDataLst>
              <p:tags r:id="rId3"/>
            </p:custDataLst>
          </p:nvPr>
        </p:nvSpPr>
        <p:spPr>
          <a:xfrm>
            <a:off x="1524000" y="6768704"/>
            <a:ext cx="9144000" cy="85725"/>
          </a:xfrm>
          <a:prstGeom prst="rect">
            <a:avLst/>
          </a:prstGeom>
        </p:spPr>
        <p:txBody>
          <a:bodyPr wrap="none" lIns="178579" tIns="0" rIns="178579" bIns="0" anchor="t"/>
          <a:lstStyle/>
          <a:p>
            <a:pPr algn="l"/>
            <a:r>
              <a:rPr lang="en-US" sz="600" b="1">
                <a:solidFill>
                  <a:srgbClr val="FFFFFF"/>
                </a:solidFill>
                <a:latin typeface="Calibri"/>
              </a:rPr>
              <a:t>cc: storebukkebruse - https://www.flickr.com/photos/8536261@N07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DF46-624D-4F59-95C1-8DC175C9B568}"/>
              </a:ext>
            </a:extLst>
          </p:cNvPr>
          <p:cNvSpPr>
            <a:spLocks noGrp="1"/>
          </p:cNvSpPr>
          <p:nvPr>
            <p:ph type="title"/>
          </p:nvPr>
        </p:nvSpPr>
        <p:spPr>
          <a:xfrm>
            <a:off x="838200" y="1105432"/>
            <a:ext cx="10515600" cy="1325563"/>
          </a:xfrm>
        </p:spPr>
        <p:txBody>
          <a:bodyPr/>
          <a:lstStyle/>
          <a:p>
            <a:r>
              <a:rPr lang="en-US" dirty="0">
                <a:solidFill>
                  <a:srgbClr val="0263A7"/>
                </a:solidFill>
              </a:rPr>
              <a:t>Estate Tax</a:t>
            </a:r>
          </a:p>
        </p:txBody>
      </p:sp>
      <p:sp>
        <p:nvSpPr>
          <p:cNvPr id="3" name="Content Placeholder 2">
            <a:extLst>
              <a:ext uri="{FF2B5EF4-FFF2-40B4-BE49-F238E27FC236}">
                <a16:creationId xmlns:a16="http://schemas.microsoft.com/office/drawing/2014/main" id="{B05568C9-994D-4D5C-8319-E9B0D9306C97}"/>
              </a:ext>
            </a:extLst>
          </p:cNvPr>
          <p:cNvSpPr>
            <a:spLocks noGrp="1"/>
          </p:cNvSpPr>
          <p:nvPr>
            <p:ph idx="1"/>
          </p:nvPr>
        </p:nvSpPr>
        <p:spPr>
          <a:xfrm>
            <a:off x="838200" y="2430995"/>
            <a:ext cx="10515600" cy="2872060"/>
          </a:xfrm>
        </p:spPr>
        <p:txBody>
          <a:bodyPr>
            <a:noAutofit/>
          </a:bodyPr>
          <a:lstStyle/>
          <a:p>
            <a:r>
              <a:rPr lang="en-US" sz="3200" dirty="0"/>
              <a:t>$11.58 million per person/$23.16 million per married couple (2020)</a:t>
            </a:r>
          </a:p>
          <a:p>
            <a:r>
              <a:rPr lang="en-US" sz="3200" dirty="0"/>
              <a:t>Sunsets on 12/31/25</a:t>
            </a:r>
          </a:p>
          <a:p>
            <a:r>
              <a:rPr lang="en-US" sz="3200" dirty="0"/>
              <a:t>Jack and Diane are just over the current exemption, but well over sunset levels</a:t>
            </a:r>
          </a:p>
          <a:p>
            <a:pPr lvl="1"/>
            <a:r>
              <a:rPr lang="en-US" sz="2800" dirty="0"/>
              <a:t>Will both of them die before 1/1/26?</a:t>
            </a:r>
          </a:p>
        </p:txBody>
      </p:sp>
    </p:spTree>
    <p:extLst>
      <p:ext uri="{BB962C8B-B14F-4D97-AF65-F5344CB8AC3E}">
        <p14:creationId xmlns:p14="http://schemas.microsoft.com/office/powerpoint/2010/main" val="342516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5C8E-CF2E-4503-A367-48DD15E29E28}"/>
              </a:ext>
            </a:extLst>
          </p:cNvPr>
          <p:cNvSpPr>
            <a:spLocks noGrp="1"/>
          </p:cNvSpPr>
          <p:nvPr>
            <p:ph type="title"/>
          </p:nvPr>
        </p:nvSpPr>
        <p:spPr>
          <a:xfrm>
            <a:off x="838200" y="1105432"/>
            <a:ext cx="10515600" cy="1325563"/>
          </a:xfrm>
        </p:spPr>
        <p:txBody>
          <a:bodyPr/>
          <a:lstStyle/>
          <a:p>
            <a:r>
              <a:rPr lang="en-US" dirty="0">
                <a:solidFill>
                  <a:srgbClr val="0263A7"/>
                </a:solidFill>
              </a:rPr>
              <a:t>Ways To Manage the Estate Tax</a:t>
            </a:r>
          </a:p>
        </p:txBody>
      </p:sp>
      <p:sp>
        <p:nvSpPr>
          <p:cNvPr id="3" name="Content Placeholder 2">
            <a:extLst>
              <a:ext uri="{FF2B5EF4-FFF2-40B4-BE49-F238E27FC236}">
                <a16:creationId xmlns:a16="http://schemas.microsoft.com/office/drawing/2014/main" id="{7D8F6CF8-9661-4325-A26A-E3DB846AD7D5}"/>
              </a:ext>
            </a:extLst>
          </p:cNvPr>
          <p:cNvSpPr>
            <a:spLocks noGrp="1"/>
          </p:cNvSpPr>
          <p:nvPr>
            <p:ph idx="1"/>
          </p:nvPr>
        </p:nvSpPr>
        <p:spPr>
          <a:xfrm>
            <a:off x="838200" y="2430995"/>
            <a:ext cx="10515600" cy="2872060"/>
          </a:xfrm>
        </p:spPr>
        <p:txBody>
          <a:bodyPr>
            <a:noAutofit/>
          </a:bodyPr>
          <a:lstStyle/>
          <a:p>
            <a:r>
              <a:rPr lang="en-US" sz="3200" dirty="0"/>
              <a:t>Lifetime gifting</a:t>
            </a:r>
          </a:p>
          <a:p>
            <a:pPr lvl="1"/>
            <a:r>
              <a:rPr lang="en-US" sz="2800" dirty="0"/>
              <a:t>Use discounting vehicles like FLPs, GRATs, etc.?</a:t>
            </a:r>
          </a:p>
          <a:p>
            <a:pPr lvl="1"/>
            <a:r>
              <a:rPr lang="en-US" sz="2800" dirty="0"/>
              <a:t>Large exemption amounts – at least until 2026</a:t>
            </a:r>
          </a:p>
          <a:p>
            <a:pPr lvl="1"/>
            <a:r>
              <a:rPr lang="en-US" sz="2800" dirty="0"/>
              <a:t>No </a:t>
            </a:r>
            <a:r>
              <a:rPr lang="en-US" sz="2800" dirty="0" err="1"/>
              <a:t>clawback</a:t>
            </a:r>
            <a:r>
              <a:rPr lang="en-US" sz="2800" dirty="0"/>
              <a:t>!</a:t>
            </a:r>
          </a:p>
          <a:p>
            <a:pPr lvl="1"/>
            <a:endParaRPr lang="en-US" dirty="0"/>
          </a:p>
          <a:p>
            <a:r>
              <a:rPr lang="en-US" sz="3200" dirty="0"/>
              <a:t>Charitable giving</a:t>
            </a:r>
          </a:p>
          <a:p>
            <a:pPr lvl="1"/>
            <a:r>
              <a:rPr lang="en-US" sz="2800" dirty="0"/>
              <a:t>Various strategies</a:t>
            </a:r>
          </a:p>
          <a:p>
            <a:pPr lvl="1"/>
            <a:r>
              <a:rPr lang="en-US" sz="2800" dirty="0"/>
              <a:t>Don’t forget the wealth replacement policy</a:t>
            </a:r>
          </a:p>
        </p:txBody>
      </p:sp>
    </p:spTree>
    <p:extLst>
      <p:ext uri="{BB962C8B-B14F-4D97-AF65-F5344CB8AC3E}">
        <p14:creationId xmlns:p14="http://schemas.microsoft.com/office/powerpoint/2010/main" val="213919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7E50-DBB2-4974-B597-083AAC490E8D}"/>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D9C57894-0F8B-434D-AEA7-717A2561C1BD}"/>
              </a:ext>
            </a:extLst>
          </p:cNvPr>
          <p:cNvSpPr>
            <a:spLocks noGrp="1"/>
          </p:cNvSpPr>
          <p:nvPr>
            <p:ph idx="1"/>
          </p:nvPr>
        </p:nvSpPr>
        <p:spPr>
          <a:xfrm>
            <a:off x="838200" y="2639884"/>
            <a:ext cx="10515600" cy="3369030"/>
          </a:xfrm>
        </p:spPr>
        <p:txBody>
          <a:bodyPr>
            <a:normAutofit/>
          </a:bodyPr>
          <a:lstStyle/>
          <a:p>
            <a:pPr marL="0" indent="0">
              <a:buNone/>
            </a:pPr>
            <a:r>
              <a:rPr lang="en-US" dirty="0"/>
              <a:t>My clients want me to bring up the topic of charitable giving:</a:t>
            </a:r>
          </a:p>
          <a:p>
            <a:pPr marL="514350" indent="-514350">
              <a:buAutoNum type="alphaLcPeriod"/>
            </a:pPr>
            <a:r>
              <a:rPr lang="en-US" dirty="0"/>
              <a:t>Strongly disagree</a:t>
            </a:r>
          </a:p>
          <a:p>
            <a:pPr marL="514350" indent="-514350">
              <a:buAutoNum type="alphaLcPeriod"/>
            </a:pPr>
            <a:r>
              <a:rPr lang="en-US" dirty="0"/>
              <a:t>Disagree</a:t>
            </a:r>
          </a:p>
          <a:p>
            <a:pPr marL="514350" indent="-514350">
              <a:buAutoNum type="alphaLcPeriod"/>
            </a:pPr>
            <a:r>
              <a:rPr lang="en-US" dirty="0"/>
              <a:t>No opinion</a:t>
            </a:r>
          </a:p>
          <a:p>
            <a:pPr marL="514350" indent="-514350">
              <a:buAutoNum type="alphaLcPeriod"/>
            </a:pPr>
            <a:r>
              <a:rPr lang="en-US" dirty="0"/>
              <a:t>Agree</a:t>
            </a:r>
          </a:p>
          <a:p>
            <a:pPr marL="514350" indent="-514350">
              <a:buAutoNum type="alphaLcPeriod"/>
            </a:pPr>
            <a:r>
              <a:rPr lang="en-US" dirty="0"/>
              <a:t>Strongly agree</a:t>
            </a:r>
          </a:p>
        </p:txBody>
      </p:sp>
    </p:spTree>
    <p:extLst>
      <p:ext uri="{BB962C8B-B14F-4D97-AF65-F5344CB8AC3E}">
        <p14:creationId xmlns:p14="http://schemas.microsoft.com/office/powerpoint/2010/main" val="178699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SHAPEINFO" val="&lt;ThreeDShapeInfo&gt;&lt;uuid val=&quot;{807891C0-BD26-43CB-8572-833B141A26E5}&quot;/&gt;&lt;isInvalidForFieldText val=&quot;0&quot;/&gt;&lt;Image&gt;&lt;filename val=&quot;C:\Users\req62866\AppData\Local\Temp\1\CP806035642312Session\CPTrustFolder806035642312\PPTImport806035787424\data\asimages\{807891C0-BD26-43CB-8572-833B141A26E5}_6.png&quot;/&gt;&lt;left val=&quot;0&quot;/&gt;&lt;top val=&quot;13&quot;/&gt;&lt;width val=&quot;721&quot;/&gt;&lt;height val=&quot;10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19&quot;/&gt;&lt;lineCharCount val=&quot;13&quot;/&gt;&lt;lineCharCount val=&quot;18&quot;/&gt;&lt;/TableIndex&gt;&lt;/ShapeTextInfo&gt;"/>
  <p:tag name="PRESENTER_SHAPEINFO" val="&lt;ThreeDShapeInfo&gt;&lt;uuid val=&quot;{FB915DD4-B51C-428B-837B-B256A9ED3A92}&quot;/&gt;&lt;isInvalidForFieldText val=&quot;0&quot;/&gt;&lt;Image&gt;&lt;filename val=&quot;C:\Users\req62866\AppData\Local\Temp\1\CP806035642312Session\CPTrustFolder806035642312\PPTImport806035787424\data\asimages\{FB915DD4-B51C-428B-837B-B256A9ED3A92}_6.png&quot;/&gt;&lt;left val=&quot;0&quot;/&gt;&lt;top val=&quot;178&quot;/&gt;&lt;width val=&quot;721&quot;/&gt;&lt;height val=&quot;25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Lst>
</file>

<file path=ppt/theme/theme1.xml><?xml version="1.0" encoding="utf-8"?>
<a:theme xmlns:a="http://schemas.openxmlformats.org/drawingml/2006/main" name="Office Theme">
  <a:themeElements>
    <a:clrScheme name="NAIFA">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A99D1"/>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0315DDD99D864292AE33FA43BE9A5C" ma:contentTypeVersion="12" ma:contentTypeDescription="Create a new document." ma:contentTypeScope="" ma:versionID="a38e328721a1740c7bb1fa1940b28e03">
  <xsd:schema xmlns:xsd="http://www.w3.org/2001/XMLSchema" xmlns:xs="http://www.w3.org/2001/XMLSchema" xmlns:p="http://schemas.microsoft.com/office/2006/metadata/properties" xmlns:ns2="6a165688-b454-4c6d-88e6-4a56fead5f0a" xmlns:ns3="28e81ee4-6e57-4c4b-910e-041d7b4dc373" targetNamespace="http://schemas.microsoft.com/office/2006/metadata/properties" ma:root="true" ma:fieldsID="23ecec39d23c74ce1e3dc34425184d98" ns2:_="" ns3:_="">
    <xsd:import namespace="6a165688-b454-4c6d-88e6-4a56fead5f0a"/>
    <xsd:import namespace="28e81ee4-6e57-4c4b-910e-041d7b4dc373"/>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65688-b454-4c6d-88e6-4a56fead5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e81ee4-6e57-4c4b-910e-041d7b4dc37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B0E078-F0E9-413A-8BEC-7B9046B0A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65688-b454-4c6d-88e6-4a56fead5f0a"/>
    <ds:schemaRef ds:uri="28e81ee4-6e57-4c4b-910e-041d7b4dc3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19660D-75BE-402A-BADA-5E0EF168932D}">
  <ds:schemaRefs>
    <ds:schemaRef ds:uri="http://schemas.microsoft.com/sharepoint/v3/contenttype/forms"/>
  </ds:schemaRefs>
</ds:datastoreItem>
</file>

<file path=customXml/itemProps3.xml><?xml version="1.0" encoding="utf-8"?>
<ds:datastoreItem xmlns:ds="http://schemas.openxmlformats.org/officeDocument/2006/customXml" ds:itemID="{E2D837ED-953F-4979-A0AA-A5217FF74FE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Advocacy_16x9_TEMPLATE</Template>
  <TotalTime>1785</TotalTime>
  <Words>3141</Words>
  <Application>Microsoft Office PowerPoint</Application>
  <PresentationFormat>Widescreen</PresentationFormat>
  <Paragraphs>282</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Montserrat</vt:lpstr>
      <vt:lpstr>RobotoSlab-Bold</vt:lpstr>
      <vt:lpstr>Office Theme</vt:lpstr>
      <vt:lpstr>PowerPoint Presentation</vt:lpstr>
      <vt:lpstr>Continuing Education</vt:lpstr>
      <vt:lpstr>Survey Question #1</vt:lpstr>
      <vt:lpstr>PowerPoint Presentation</vt:lpstr>
      <vt:lpstr>Estate Planning</vt:lpstr>
      <vt:lpstr>PowerPoint Presentation</vt:lpstr>
      <vt:lpstr>Estate Tax</vt:lpstr>
      <vt:lpstr>Ways To Manage the Estate Tax</vt:lpstr>
      <vt:lpstr>Polling Question</vt:lpstr>
      <vt:lpstr>Pro Tip</vt:lpstr>
      <vt:lpstr>Ways To Manage the Estate Tax</vt:lpstr>
      <vt:lpstr>Polling Question</vt:lpstr>
      <vt:lpstr>Ways To Manage the Estate Tax</vt:lpstr>
      <vt:lpstr>Ways To Manage the Estate Tax</vt:lpstr>
      <vt:lpstr>Ways To Manage the Estate Tax</vt:lpstr>
      <vt:lpstr>Asset Protection</vt:lpstr>
      <vt:lpstr>Business Succession</vt:lpstr>
      <vt:lpstr>Business Succession</vt:lpstr>
      <vt:lpstr>Business Succession</vt:lpstr>
      <vt:lpstr>Business Succession</vt:lpstr>
      <vt:lpstr>Polling Question</vt:lpstr>
      <vt:lpstr>Where to Start – Business Valuation?</vt:lpstr>
      <vt:lpstr>Where to Start – Business Valuation?</vt:lpstr>
      <vt:lpstr>Protect/Enhance the Business  During the Transition</vt:lpstr>
      <vt:lpstr>Conclusion</vt:lpstr>
      <vt:lpstr>Tune In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Yancey</dc:creator>
  <cp:lastModifiedBy>Emily Cabbage</cp:lastModifiedBy>
  <cp:revision>45</cp:revision>
  <dcterms:created xsi:type="dcterms:W3CDTF">2018-10-29T18:59:04Z</dcterms:created>
  <dcterms:modified xsi:type="dcterms:W3CDTF">2020-09-15T23:22:50Z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0x0101000E0315DDD99D864292AE33FA43BE9A5C</vt:lpwstr>
  </property>
</Properties>
</file>